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6" r:id="rId2"/>
    <p:sldId id="259" r:id="rId3"/>
    <p:sldId id="260" r:id="rId4"/>
    <p:sldId id="258" r:id="rId5"/>
    <p:sldId id="270" r:id="rId6"/>
    <p:sldId id="273" r:id="rId7"/>
    <p:sldId id="271" r:id="rId8"/>
    <p:sldId id="278" r:id="rId9"/>
    <p:sldId id="279" r:id="rId10"/>
    <p:sldId id="276" r:id="rId11"/>
    <p:sldId id="280" r:id="rId12"/>
    <p:sldId id="266" r:id="rId13"/>
    <p:sldId id="272" r:id="rId14"/>
    <p:sldId id="268" r:id="rId15"/>
    <p:sldId id="281" r:id="rId16"/>
    <p:sldId id="284" r:id="rId17"/>
    <p:sldId id="269" r:id="rId18"/>
    <p:sldId id="261" r:id="rId19"/>
    <p:sldId id="274" r:id="rId20"/>
    <p:sldId id="267" r:id="rId21"/>
    <p:sldId id="263" r:id="rId22"/>
    <p:sldId id="275" r:id="rId23"/>
    <p:sldId id="264" r:id="rId24"/>
    <p:sldId id="26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0" autoAdjust="0"/>
    <p:restoredTop sz="94660"/>
  </p:normalViewPr>
  <p:slideViewPr>
    <p:cSldViewPr snapToGrid="0">
      <p:cViewPr varScale="1">
        <p:scale>
          <a:sx n="87" d="100"/>
          <a:sy n="87" d="100"/>
        </p:scale>
        <p:origin x="2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41C-E156-489D-9A27-4295215E83BB}" type="datetimeFigureOut">
              <a:rPr lang="de-DE" smtClean="0"/>
              <a:t>05.04.2019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9FE7-9F0D-4EDC-95F6-7EBDBD7E5C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7121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41C-E156-489D-9A27-4295215E83BB}" type="datetimeFigureOut">
              <a:rPr lang="de-DE" smtClean="0"/>
              <a:t>05.04.2019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9FE7-9F0D-4EDC-95F6-7EBDBD7E5C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7372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41C-E156-489D-9A27-4295215E83BB}" type="datetimeFigureOut">
              <a:rPr lang="de-DE" smtClean="0"/>
              <a:t>05.04.2019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9FE7-9F0D-4EDC-95F6-7EBDBD7E5C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2728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41C-E156-489D-9A27-4295215E83BB}" type="datetimeFigureOut">
              <a:rPr lang="de-DE" smtClean="0"/>
              <a:t>05.04.2019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9FE7-9F0D-4EDC-95F6-7EBDBD7E5C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589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41C-E156-489D-9A27-4295215E83BB}" type="datetimeFigureOut">
              <a:rPr lang="de-DE" smtClean="0"/>
              <a:t>05.04.2019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9FE7-9F0D-4EDC-95F6-7EBDBD7E5C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575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41C-E156-489D-9A27-4295215E83BB}" type="datetimeFigureOut">
              <a:rPr lang="de-DE" smtClean="0"/>
              <a:t>05.04.2019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9FE7-9F0D-4EDC-95F6-7EBDBD7E5C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705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41C-E156-489D-9A27-4295215E83BB}" type="datetimeFigureOut">
              <a:rPr lang="de-DE" smtClean="0"/>
              <a:t>05.04.2019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9FE7-9F0D-4EDC-95F6-7EBDBD7E5C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13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41C-E156-489D-9A27-4295215E83BB}" type="datetimeFigureOut">
              <a:rPr lang="de-DE" smtClean="0"/>
              <a:t>05.04.2019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9FE7-9F0D-4EDC-95F6-7EBDBD7E5C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17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41C-E156-489D-9A27-4295215E83BB}" type="datetimeFigureOut">
              <a:rPr lang="de-DE" smtClean="0"/>
              <a:t>05.04.2019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9FE7-9F0D-4EDC-95F6-7EBDBD7E5C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164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41C-E156-489D-9A27-4295215E83BB}" type="datetimeFigureOut">
              <a:rPr lang="de-DE" smtClean="0"/>
              <a:t>05.04.2019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9FE7-9F0D-4EDC-95F6-7EBDBD7E5C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74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41C-E156-489D-9A27-4295215E83BB}" type="datetimeFigureOut">
              <a:rPr lang="de-DE" smtClean="0"/>
              <a:t>05.04.2019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9FE7-9F0D-4EDC-95F6-7EBDBD7E5C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85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41C-E156-489D-9A27-4295215E83BB}" type="datetimeFigureOut">
              <a:rPr lang="de-DE" smtClean="0"/>
              <a:t>05.04.2019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9FE7-9F0D-4EDC-95F6-7EBDBD7E5C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6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D941C-E156-489D-9A27-4295215E83BB}" type="datetimeFigureOut">
              <a:rPr lang="de-DE" smtClean="0"/>
              <a:t>05.04.2019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D9FE7-9F0D-4EDC-95F6-7EBDBD7E5C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4705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DAF2CDC-521D-4B66-A009-6D7F8D5E3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040323"/>
            <a:ext cx="11237843" cy="27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2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10A56727-8781-4C6C-8BA6-821F3E66A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78F356-3D97-4B51-9C40-5CF90C97A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8270" y="1182624"/>
            <a:ext cx="9508585" cy="4931443"/>
          </a:xfrm>
          <a:noFill/>
        </p:spPr>
        <p:txBody>
          <a:bodyPr/>
          <a:lstStyle/>
          <a:p>
            <a:pPr marL="0" indent="0">
              <a:buNone/>
            </a:pPr>
            <a:r>
              <a:rPr lang="de-DE" dirty="0"/>
              <a:t>We develop: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5B85B2C-5371-468B-806F-EF5D6A417A0E}"/>
              </a:ext>
            </a:extLst>
          </p:cNvPr>
          <p:cNvSpPr txBox="1">
            <a:spLocks/>
          </p:cNvSpPr>
          <p:nvPr/>
        </p:nvSpPr>
        <p:spPr>
          <a:xfrm>
            <a:off x="1659287" y="1171607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/>
              <a:t>We develop:</a:t>
            </a:r>
            <a:endParaRPr lang="de-DE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FEA36C-8670-4E95-8F5D-C4FDCC9953A1}"/>
              </a:ext>
            </a:extLst>
          </p:cNvPr>
          <p:cNvSpPr txBox="1">
            <a:spLocks/>
          </p:cNvSpPr>
          <p:nvPr/>
        </p:nvSpPr>
        <p:spPr>
          <a:xfrm>
            <a:off x="1670304" y="1182624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/>
              <a:t>We develop:</a:t>
            </a:r>
            <a:endParaRPr lang="de-D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8B0AB66-36B6-4397-9E7D-004C9B671915}"/>
              </a:ext>
            </a:extLst>
          </p:cNvPr>
          <p:cNvSpPr txBox="1">
            <a:spLocks/>
          </p:cNvSpPr>
          <p:nvPr/>
        </p:nvSpPr>
        <p:spPr>
          <a:xfrm>
            <a:off x="1659287" y="1193641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/>
              <a:t>We develop:</a:t>
            </a:r>
            <a:endParaRPr lang="de-D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9FBC9C-6A79-4677-83AC-6C76F365F33D}"/>
              </a:ext>
            </a:extLst>
          </p:cNvPr>
          <p:cNvSpPr txBox="1">
            <a:spLocks/>
          </p:cNvSpPr>
          <p:nvPr/>
        </p:nvSpPr>
        <p:spPr>
          <a:xfrm>
            <a:off x="1637253" y="1182624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/>
              <a:t>We develop:</a:t>
            </a:r>
            <a:endParaRPr lang="de-DE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3F7C53F-20DD-441D-9EC6-7CA685CBAE7F}"/>
              </a:ext>
            </a:extLst>
          </p:cNvPr>
          <p:cNvSpPr txBox="1">
            <a:spLocks/>
          </p:cNvSpPr>
          <p:nvPr/>
        </p:nvSpPr>
        <p:spPr>
          <a:xfrm>
            <a:off x="1659287" y="1160590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: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A2907EC-0A03-4950-B3D8-85CF9089C8B6}"/>
              </a:ext>
            </a:extLst>
          </p:cNvPr>
          <p:cNvSpPr txBox="1">
            <a:spLocks/>
          </p:cNvSpPr>
          <p:nvPr/>
        </p:nvSpPr>
        <p:spPr>
          <a:xfrm>
            <a:off x="1681321" y="1182624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/>
              <a:t>We develop:</a:t>
            </a:r>
            <a:endParaRPr lang="de-D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14E019-1232-4F27-89FF-D64609447DC2}"/>
              </a:ext>
            </a:extLst>
          </p:cNvPr>
          <p:cNvSpPr txBox="1">
            <a:spLocks/>
          </p:cNvSpPr>
          <p:nvPr/>
        </p:nvSpPr>
        <p:spPr>
          <a:xfrm>
            <a:off x="1659287" y="1204658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/>
              <a:t>We develop:</a:t>
            </a:r>
            <a:endParaRPr lang="de-DE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4EE5711-C0A4-41E6-B14D-A11F9B2B86C3}"/>
              </a:ext>
            </a:extLst>
          </p:cNvPr>
          <p:cNvSpPr txBox="1">
            <a:spLocks/>
          </p:cNvSpPr>
          <p:nvPr/>
        </p:nvSpPr>
        <p:spPr>
          <a:xfrm>
            <a:off x="1648270" y="1171607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/>
              <a:t>We develop:</a:t>
            </a:r>
            <a:endParaRPr lang="de-D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C72413-22D7-419A-A116-5BADE039302A}"/>
              </a:ext>
            </a:extLst>
          </p:cNvPr>
          <p:cNvSpPr txBox="1">
            <a:spLocks/>
          </p:cNvSpPr>
          <p:nvPr/>
        </p:nvSpPr>
        <p:spPr>
          <a:xfrm>
            <a:off x="1670304" y="1171607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/>
              <a:t>We develop:</a:t>
            </a:r>
            <a:endParaRPr lang="de-DE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C20E7D0-E535-4E1E-B898-7FB3B55F73CD}"/>
              </a:ext>
            </a:extLst>
          </p:cNvPr>
          <p:cNvSpPr txBox="1">
            <a:spLocks/>
          </p:cNvSpPr>
          <p:nvPr/>
        </p:nvSpPr>
        <p:spPr>
          <a:xfrm>
            <a:off x="1670304" y="1193641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/>
              <a:t>We develop:</a:t>
            </a:r>
            <a:endParaRPr lang="de-D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B7585A0-5F69-49CA-BC16-A322C745FC1F}"/>
              </a:ext>
            </a:extLst>
          </p:cNvPr>
          <p:cNvSpPr txBox="1">
            <a:spLocks/>
          </p:cNvSpPr>
          <p:nvPr/>
        </p:nvSpPr>
        <p:spPr>
          <a:xfrm>
            <a:off x="1648270" y="1193641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/>
              <a:t>We develop:</a:t>
            </a:r>
            <a:endParaRPr lang="de-DE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E5C6DE2-2B4D-429B-87A1-69D561EAEA58}"/>
              </a:ext>
            </a:extLst>
          </p:cNvPr>
          <p:cNvSpPr txBox="1">
            <a:spLocks/>
          </p:cNvSpPr>
          <p:nvPr/>
        </p:nvSpPr>
        <p:spPr>
          <a:xfrm>
            <a:off x="1659287" y="1182624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>
                <a:solidFill>
                  <a:schemeClr val="bg1"/>
                </a:solidFill>
              </a:rPr>
              <a:t>We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develop</a:t>
            </a:r>
            <a:r>
              <a:rPr lang="de-DE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476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81B46BC-3538-49E6-86C2-6CC449604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93D6513-F945-4960-A207-742FCA73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566" y="1344691"/>
            <a:ext cx="10994833" cy="3543808"/>
          </a:xfrm>
          <a:noFill/>
        </p:spPr>
        <p:txBody>
          <a:bodyPr/>
          <a:lstStyle/>
          <a:p>
            <a:pPr algn="ctr">
              <a:buClr>
                <a:schemeClr val="tx1"/>
              </a:buClr>
            </a:pPr>
            <a:r>
              <a:rPr lang="de-DE" dirty="0"/>
              <a:t>Virtual Reality applications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22A25D-686F-480C-B650-336E03E7B837}"/>
              </a:ext>
            </a:extLst>
          </p:cNvPr>
          <p:cNvSpPr txBox="1">
            <a:spLocks/>
          </p:cNvSpPr>
          <p:nvPr/>
        </p:nvSpPr>
        <p:spPr>
          <a:xfrm>
            <a:off x="1648271" y="1182625"/>
            <a:ext cx="5520446" cy="4032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: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C217AA4-F038-49B9-9E7C-22EA71B84A8F}"/>
              </a:ext>
            </a:extLst>
          </p:cNvPr>
          <p:cNvSpPr txBox="1">
            <a:spLocks/>
          </p:cNvSpPr>
          <p:nvPr/>
        </p:nvSpPr>
        <p:spPr>
          <a:xfrm>
            <a:off x="1659288" y="1171608"/>
            <a:ext cx="5520446" cy="4032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: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F577199-8C87-4F41-B47B-36C9E4C2C8DD}"/>
              </a:ext>
            </a:extLst>
          </p:cNvPr>
          <p:cNvSpPr txBox="1">
            <a:spLocks/>
          </p:cNvSpPr>
          <p:nvPr/>
        </p:nvSpPr>
        <p:spPr>
          <a:xfrm>
            <a:off x="1670305" y="1182625"/>
            <a:ext cx="5520446" cy="4032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: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47330E8-1B6E-4E3C-B485-7C26AC561731}"/>
              </a:ext>
            </a:extLst>
          </p:cNvPr>
          <p:cNvSpPr txBox="1">
            <a:spLocks/>
          </p:cNvSpPr>
          <p:nvPr/>
        </p:nvSpPr>
        <p:spPr>
          <a:xfrm>
            <a:off x="1659288" y="1193642"/>
            <a:ext cx="5520446" cy="4032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: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B2BBA54-E41C-49FC-ACFF-E31DB100D551}"/>
              </a:ext>
            </a:extLst>
          </p:cNvPr>
          <p:cNvSpPr txBox="1">
            <a:spLocks/>
          </p:cNvSpPr>
          <p:nvPr/>
        </p:nvSpPr>
        <p:spPr>
          <a:xfrm>
            <a:off x="1637254" y="1182625"/>
            <a:ext cx="5520446" cy="4032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: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0D3E44-6324-4F43-9E0F-90F2347664AD}"/>
              </a:ext>
            </a:extLst>
          </p:cNvPr>
          <p:cNvSpPr txBox="1">
            <a:spLocks/>
          </p:cNvSpPr>
          <p:nvPr/>
        </p:nvSpPr>
        <p:spPr>
          <a:xfrm>
            <a:off x="1659288" y="1160591"/>
            <a:ext cx="5520446" cy="4032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: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0F5FD60-1D43-44ED-9166-D712DA630885}"/>
              </a:ext>
            </a:extLst>
          </p:cNvPr>
          <p:cNvSpPr txBox="1">
            <a:spLocks/>
          </p:cNvSpPr>
          <p:nvPr/>
        </p:nvSpPr>
        <p:spPr>
          <a:xfrm>
            <a:off x="1681322" y="1182625"/>
            <a:ext cx="5520446" cy="4032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490832F-C2DB-474B-87AA-079F4C10AB68}"/>
              </a:ext>
            </a:extLst>
          </p:cNvPr>
          <p:cNvSpPr txBox="1">
            <a:spLocks/>
          </p:cNvSpPr>
          <p:nvPr/>
        </p:nvSpPr>
        <p:spPr>
          <a:xfrm>
            <a:off x="1659288" y="1204659"/>
            <a:ext cx="5520446" cy="4032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: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D6DEBF5-39D0-4ADF-A2BB-C76227750A7B}"/>
              </a:ext>
            </a:extLst>
          </p:cNvPr>
          <p:cNvSpPr txBox="1">
            <a:spLocks/>
          </p:cNvSpPr>
          <p:nvPr/>
        </p:nvSpPr>
        <p:spPr>
          <a:xfrm>
            <a:off x="1648271" y="1171608"/>
            <a:ext cx="5520446" cy="4032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: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F66A263-8F4B-476C-8412-7DE5BED42689}"/>
              </a:ext>
            </a:extLst>
          </p:cNvPr>
          <p:cNvSpPr txBox="1">
            <a:spLocks/>
          </p:cNvSpPr>
          <p:nvPr/>
        </p:nvSpPr>
        <p:spPr>
          <a:xfrm>
            <a:off x="1670305" y="1171608"/>
            <a:ext cx="5520446" cy="4032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: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E76700D-C40E-43C2-BCBC-682A5FF20A08}"/>
              </a:ext>
            </a:extLst>
          </p:cNvPr>
          <p:cNvSpPr txBox="1">
            <a:spLocks/>
          </p:cNvSpPr>
          <p:nvPr/>
        </p:nvSpPr>
        <p:spPr>
          <a:xfrm>
            <a:off x="1670305" y="1182625"/>
            <a:ext cx="5520446" cy="4032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: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29B1838-6E38-4D32-965A-0D9CED3D117C}"/>
              </a:ext>
            </a:extLst>
          </p:cNvPr>
          <p:cNvSpPr txBox="1">
            <a:spLocks/>
          </p:cNvSpPr>
          <p:nvPr/>
        </p:nvSpPr>
        <p:spPr>
          <a:xfrm>
            <a:off x="1648271" y="1193642"/>
            <a:ext cx="5520446" cy="4032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: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1130582-AFB0-431C-9138-2D5A842B42CB}"/>
              </a:ext>
            </a:extLst>
          </p:cNvPr>
          <p:cNvSpPr txBox="1">
            <a:spLocks/>
          </p:cNvSpPr>
          <p:nvPr/>
        </p:nvSpPr>
        <p:spPr>
          <a:xfrm>
            <a:off x="1659288" y="1182625"/>
            <a:ext cx="5520446" cy="4032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>
                <a:solidFill>
                  <a:schemeClr val="bg1"/>
                </a:solidFill>
              </a:rPr>
              <a:t>We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develop</a:t>
            </a:r>
            <a:r>
              <a:rPr lang="de-DE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BDD9272-0403-4305-A997-A511E5A212A6}"/>
              </a:ext>
            </a:extLst>
          </p:cNvPr>
          <p:cNvSpPr txBox="1">
            <a:spLocks/>
          </p:cNvSpPr>
          <p:nvPr/>
        </p:nvSpPr>
        <p:spPr>
          <a:xfrm>
            <a:off x="598583" y="1333674"/>
            <a:ext cx="10994833" cy="3543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de-DE"/>
              <a:t>Virtual Reality applications</a:t>
            </a:r>
            <a:endParaRPr lang="de-DE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E7F3124-A213-4014-A88A-ADE8BB9CEDA8}"/>
              </a:ext>
            </a:extLst>
          </p:cNvPr>
          <p:cNvSpPr txBox="1">
            <a:spLocks/>
          </p:cNvSpPr>
          <p:nvPr/>
        </p:nvSpPr>
        <p:spPr>
          <a:xfrm>
            <a:off x="609600" y="1344691"/>
            <a:ext cx="10994833" cy="3543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de-DE"/>
              <a:t>Virtual Reality applications</a:t>
            </a:r>
            <a:endParaRPr lang="de-DE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6781A1D-4004-4A08-AA66-0EACA92DDE17}"/>
              </a:ext>
            </a:extLst>
          </p:cNvPr>
          <p:cNvSpPr txBox="1">
            <a:spLocks/>
          </p:cNvSpPr>
          <p:nvPr/>
        </p:nvSpPr>
        <p:spPr>
          <a:xfrm>
            <a:off x="598583" y="1355708"/>
            <a:ext cx="10994833" cy="3543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de-DE"/>
              <a:t>Virtual Reality applications</a:t>
            </a:r>
            <a:endParaRPr lang="de-DE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C66344D-101D-4CF1-8469-4F9E5357DEA1}"/>
              </a:ext>
            </a:extLst>
          </p:cNvPr>
          <p:cNvSpPr txBox="1">
            <a:spLocks/>
          </p:cNvSpPr>
          <p:nvPr/>
        </p:nvSpPr>
        <p:spPr>
          <a:xfrm>
            <a:off x="576549" y="1344691"/>
            <a:ext cx="10994833" cy="3543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de-DE"/>
              <a:t>Virtual Reality applications</a:t>
            </a:r>
            <a:endParaRPr lang="de-DE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A69C84C-51B6-4E09-B424-B5257270BB4A}"/>
              </a:ext>
            </a:extLst>
          </p:cNvPr>
          <p:cNvSpPr txBox="1">
            <a:spLocks/>
          </p:cNvSpPr>
          <p:nvPr/>
        </p:nvSpPr>
        <p:spPr>
          <a:xfrm>
            <a:off x="598583" y="1322657"/>
            <a:ext cx="10994833" cy="3543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de-DE"/>
              <a:t>Virtual Reality applications</a:t>
            </a:r>
            <a:endParaRPr lang="de-DE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3ABA263-AA4D-4A27-BD07-1AC713985A6C}"/>
              </a:ext>
            </a:extLst>
          </p:cNvPr>
          <p:cNvSpPr txBox="1">
            <a:spLocks/>
          </p:cNvSpPr>
          <p:nvPr/>
        </p:nvSpPr>
        <p:spPr>
          <a:xfrm>
            <a:off x="620617" y="1344691"/>
            <a:ext cx="10994833" cy="3543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de-DE"/>
              <a:t>Virtual Reality applications</a:t>
            </a:r>
            <a:endParaRPr lang="de-DE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6FA517F-8587-474E-BDC8-FA1CE9A8D8F9}"/>
              </a:ext>
            </a:extLst>
          </p:cNvPr>
          <p:cNvSpPr txBox="1">
            <a:spLocks/>
          </p:cNvSpPr>
          <p:nvPr/>
        </p:nvSpPr>
        <p:spPr>
          <a:xfrm>
            <a:off x="598583" y="1366725"/>
            <a:ext cx="10994833" cy="3543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de-DE"/>
              <a:t>Virtual Reality applications</a:t>
            </a:r>
            <a:endParaRPr lang="de-DE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DBE96D7-11E7-4419-B9D5-7179B4C59A5E}"/>
              </a:ext>
            </a:extLst>
          </p:cNvPr>
          <p:cNvSpPr txBox="1">
            <a:spLocks/>
          </p:cNvSpPr>
          <p:nvPr/>
        </p:nvSpPr>
        <p:spPr>
          <a:xfrm>
            <a:off x="587566" y="1333674"/>
            <a:ext cx="10994833" cy="3543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de-DE"/>
              <a:t>Virtual Reality applications</a:t>
            </a:r>
            <a:endParaRPr lang="de-DE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306B55F-0121-4832-AF66-F4FDE67FA37A}"/>
              </a:ext>
            </a:extLst>
          </p:cNvPr>
          <p:cNvSpPr txBox="1">
            <a:spLocks/>
          </p:cNvSpPr>
          <p:nvPr/>
        </p:nvSpPr>
        <p:spPr>
          <a:xfrm>
            <a:off x="609600" y="1333674"/>
            <a:ext cx="10994833" cy="3543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de-DE"/>
              <a:t>Virtual Reality applications</a:t>
            </a:r>
            <a:endParaRPr lang="de-DE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DBE4AA3-DC57-44AF-A42C-8EDB0C05F7D6}"/>
              </a:ext>
            </a:extLst>
          </p:cNvPr>
          <p:cNvSpPr txBox="1">
            <a:spLocks/>
          </p:cNvSpPr>
          <p:nvPr/>
        </p:nvSpPr>
        <p:spPr>
          <a:xfrm>
            <a:off x="609600" y="1355708"/>
            <a:ext cx="10994833" cy="3543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de-DE"/>
              <a:t>Virtual Reality applications</a:t>
            </a:r>
            <a:endParaRPr lang="de-DE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A8C71A3-5271-440D-AC6B-FADACC9F945C}"/>
              </a:ext>
            </a:extLst>
          </p:cNvPr>
          <p:cNvSpPr txBox="1">
            <a:spLocks/>
          </p:cNvSpPr>
          <p:nvPr/>
        </p:nvSpPr>
        <p:spPr>
          <a:xfrm>
            <a:off x="587566" y="1355708"/>
            <a:ext cx="10994833" cy="3543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de-DE"/>
              <a:t>Virtual Reality applications</a:t>
            </a:r>
            <a:endParaRPr lang="de-DE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F37E3BD-70A6-48A8-AD1F-80E7AAFC4846}"/>
              </a:ext>
            </a:extLst>
          </p:cNvPr>
          <p:cNvSpPr txBox="1">
            <a:spLocks/>
          </p:cNvSpPr>
          <p:nvPr/>
        </p:nvSpPr>
        <p:spPr>
          <a:xfrm>
            <a:off x="598583" y="1344691"/>
            <a:ext cx="10994833" cy="3543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Virtual Reality </a:t>
            </a:r>
            <a:r>
              <a:rPr lang="de-DE" dirty="0" err="1">
                <a:solidFill>
                  <a:schemeClr val="bg1"/>
                </a:solidFill>
              </a:rPr>
              <a:t>applications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6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EE93D6-9096-4D91-8048-CBCD96442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D4923-6415-4ABA-86CD-C4788A3BE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7998" y="1182624"/>
            <a:ext cx="9508585" cy="4931443"/>
          </a:xfrm>
          <a:noFill/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C8F6DA7-D797-4F2A-A8FA-2068B72D2E38}"/>
              </a:ext>
            </a:extLst>
          </p:cNvPr>
          <p:cNvSpPr txBox="1">
            <a:spLocks/>
          </p:cNvSpPr>
          <p:nvPr/>
        </p:nvSpPr>
        <p:spPr>
          <a:xfrm>
            <a:off x="1659287" y="1171335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>
                <a:solidFill>
                  <a:schemeClr val="bg1"/>
                </a:solidFill>
              </a:rPr>
              <a:t>We develop: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4A26FB5-1869-481A-A33C-375291BEEA1F}"/>
              </a:ext>
            </a:extLst>
          </p:cNvPr>
          <p:cNvSpPr txBox="1">
            <a:spLocks/>
          </p:cNvSpPr>
          <p:nvPr/>
        </p:nvSpPr>
        <p:spPr>
          <a:xfrm>
            <a:off x="1670576" y="1182624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>
                <a:solidFill>
                  <a:schemeClr val="bg1"/>
                </a:solidFill>
              </a:rPr>
              <a:t>We develop: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61BD79-311A-4277-8F10-A5E45B6EA204}"/>
              </a:ext>
            </a:extLst>
          </p:cNvPr>
          <p:cNvSpPr txBox="1">
            <a:spLocks/>
          </p:cNvSpPr>
          <p:nvPr/>
        </p:nvSpPr>
        <p:spPr>
          <a:xfrm>
            <a:off x="1659287" y="1193913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>
                <a:solidFill>
                  <a:schemeClr val="bg1"/>
                </a:solidFill>
              </a:rPr>
              <a:t>We develop: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DF08976-4BDC-47DF-86F1-38FAE48FAF49}"/>
              </a:ext>
            </a:extLst>
          </p:cNvPr>
          <p:cNvSpPr txBox="1">
            <a:spLocks/>
          </p:cNvSpPr>
          <p:nvPr/>
        </p:nvSpPr>
        <p:spPr>
          <a:xfrm>
            <a:off x="1659287" y="1160046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>
                <a:solidFill>
                  <a:schemeClr val="bg1"/>
                </a:solidFill>
              </a:rPr>
              <a:t>We develop: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4B2E99-C732-4925-8478-AB18BB882FF0}"/>
              </a:ext>
            </a:extLst>
          </p:cNvPr>
          <p:cNvSpPr txBox="1">
            <a:spLocks/>
          </p:cNvSpPr>
          <p:nvPr/>
        </p:nvSpPr>
        <p:spPr>
          <a:xfrm>
            <a:off x="1636709" y="1182624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>
                <a:solidFill>
                  <a:schemeClr val="bg1"/>
                </a:solidFill>
              </a:rPr>
              <a:t>We develop: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147393-A2B1-4FD7-BC6E-8F51E258AAD4}"/>
              </a:ext>
            </a:extLst>
          </p:cNvPr>
          <p:cNvSpPr txBox="1">
            <a:spLocks/>
          </p:cNvSpPr>
          <p:nvPr/>
        </p:nvSpPr>
        <p:spPr>
          <a:xfrm>
            <a:off x="1681865" y="1182624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>
                <a:solidFill>
                  <a:schemeClr val="bg1"/>
                </a:solidFill>
              </a:rPr>
              <a:t>We develop: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ED94586-E0A6-49C3-A286-D9431B57BAC6}"/>
              </a:ext>
            </a:extLst>
          </p:cNvPr>
          <p:cNvSpPr txBox="1">
            <a:spLocks/>
          </p:cNvSpPr>
          <p:nvPr/>
        </p:nvSpPr>
        <p:spPr>
          <a:xfrm>
            <a:off x="1659287" y="1205202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>
                <a:solidFill>
                  <a:schemeClr val="bg1"/>
                </a:solidFill>
              </a:rPr>
              <a:t>We develop: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6024B5A-5F7F-4F77-BF15-1E54B1FB7C92}"/>
              </a:ext>
            </a:extLst>
          </p:cNvPr>
          <p:cNvSpPr txBox="1">
            <a:spLocks/>
          </p:cNvSpPr>
          <p:nvPr/>
        </p:nvSpPr>
        <p:spPr>
          <a:xfrm>
            <a:off x="1647998" y="1193913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>
                <a:solidFill>
                  <a:schemeClr val="bg1"/>
                </a:solidFill>
              </a:rPr>
              <a:t>We develop: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E63C60-D39C-46B9-9440-064536F1DA91}"/>
              </a:ext>
            </a:extLst>
          </p:cNvPr>
          <p:cNvSpPr txBox="1">
            <a:spLocks/>
          </p:cNvSpPr>
          <p:nvPr/>
        </p:nvSpPr>
        <p:spPr>
          <a:xfrm>
            <a:off x="1670576" y="1193913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>
                <a:solidFill>
                  <a:schemeClr val="bg1"/>
                </a:solidFill>
              </a:rPr>
              <a:t>We develop: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CBC1561-5F3D-48B3-B84E-518E8BF56988}"/>
              </a:ext>
            </a:extLst>
          </p:cNvPr>
          <p:cNvSpPr txBox="1">
            <a:spLocks/>
          </p:cNvSpPr>
          <p:nvPr/>
        </p:nvSpPr>
        <p:spPr>
          <a:xfrm>
            <a:off x="1647998" y="1171335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>
                <a:solidFill>
                  <a:schemeClr val="bg1"/>
                </a:solidFill>
              </a:rPr>
              <a:t>We develop: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D48C41A-53E0-4621-AB4B-D2A3F52D5014}"/>
              </a:ext>
            </a:extLst>
          </p:cNvPr>
          <p:cNvSpPr txBox="1">
            <a:spLocks/>
          </p:cNvSpPr>
          <p:nvPr/>
        </p:nvSpPr>
        <p:spPr>
          <a:xfrm>
            <a:off x="1670576" y="1171335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>
                <a:solidFill>
                  <a:schemeClr val="bg1"/>
                </a:solidFill>
              </a:rPr>
              <a:t>We develop: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6591EE0-15EC-4B0C-8A3F-DA0DDEF49329}"/>
              </a:ext>
            </a:extLst>
          </p:cNvPr>
          <p:cNvSpPr txBox="1">
            <a:spLocks/>
          </p:cNvSpPr>
          <p:nvPr/>
        </p:nvSpPr>
        <p:spPr>
          <a:xfrm>
            <a:off x="1659287" y="1182624"/>
            <a:ext cx="9508585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We develop:</a:t>
            </a:r>
          </a:p>
        </p:txBody>
      </p:sp>
    </p:spTree>
    <p:extLst>
      <p:ext uri="{BB962C8B-B14F-4D97-AF65-F5344CB8AC3E}">
        <p14:creationId xmlns:p14="http://schemas.microsoft.com/office/powerpoint/2010/main" val="11618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BB0D721-8E07-4DF5-BBCB-79F8C52C9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ADEB033-23EE-40AD-9B8E-A332B83CA21D}"/>
              </a:ext>
            </a:extLst>
          </p:cNvPr>
          <p:cNvSpPr txBox="1">
            <a:spLocks/>
          </p:cNvSpPr>
          <p:nvPr/>
        </p:nvSpPr>
        <p:spPr>
          <a:xfrm>
            <a:off x="1659288" y="1169745"/>
            <a:ext cx="8895824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Low level program code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Interfaces for legacy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0D46A54-7B28-4405-AE02-36985E946A3D}"/>
              </a:ext>
            </a:extLst>
          </p:cNvPr>
          <p:cNvSpPr txBox="1">
            <a:spLocks/>
          </p:cNvSpPr>
          <p:nvPr/>
        </p:nvSpPr>
        <p:spPr>
          <a:xfrm>
            <a:off x="1659288" y="1195503"/>
            <a:ext cx="8895824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Low level program code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Interfaces for legacy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B5CFD42-5FFD-4E80-AC8B-C31BAFA36321}"/>
              </a:ext>
            </a:extLst>
          </p:cNvPr>
          <p:cNvSpPr txBox="1">
            <a:spLocks/>
          </p:cNvSpPr>
          <p:nvPr/>
        </p:nvSpPr>
        <p:spPr>
          <a:xfrm>
            <a:off x="1646409" y="1182624"/>
            <a:ext cx="8895824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Low level program code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Interfaces for legacy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C39D576-8BD8-43C1-A9FB-16F0978F05B3}"/>
              </a:ext>
            </a:extLst>
          </p:cNvPr>
          <p:cNvSpPr txBox="1">
            <a:spLocks/>
          </p:cNvSpPr>
          <p:nvPr/>
        </p:nvSpPr>
        <p:spPr>
          <a:xfrm>
            <a:off x="1672167" y="1182624"/>
            <a:ext cx="8895824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Low level program code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Interfaces for legacy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7245F4F-B23E-4560-B4C7-0B828B6C5CE5}"/>
              </a:ext>
            </a:extLst>
          </p:cNvPr>
          <p:cNvSpPr txBox="1">
            <a:spLocks/>
          </p:cNvSpPr>
          <p:nvPr/>
        </p:nvSpPr>
        <p:spPr>
          <a:xfrm>
            <a:off x="1659288" y="1156866"/>
            <a:ext cx="8895824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Low level program code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Interfaces for legacy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C536915-8699-4CAC-B0AE-B41C9F5B39A7}"/>
              </a:ext>
            </a:extLst>
          </p:cNvPr>
          <p:cNvSpPr txBox="1">
            <a:spLocks/>
          </p:cNvSpPr>
          <p:nvPr/>
        </p:nvSpPr>
        <p:spPr>
          <a:xfrm>
            <a:off x="1659288" y="1208382"/>
            <a:ext cx="8895824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Low level program code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Interfaces for legacy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DF2E740-AFA7-4621-8291-F9399C3AA8C5}"/>
              </a:ext>
            </a:extLst>
          </p:cNvPr>
          <p:cNvSpPr txBox="1">
            <a:spLocks/>
          </p:cNvSpPr>
          <p:nvPr/>
        </p:nvSpPr>
        <p:spPr>
          <a:xfrm>
            <a:off x="1633530" y="1182624"/>
            <a:ext cx="8895824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Low level program code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Interfaces for legacy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8927C3C-D5FE-4965-A44D-82067F16409B}"/>
              </a:ext>
            </a:extLst>
          </p:cNvPr>
          <p:cNvSpPr txBox="1">
            <a:spLocks/>
          </p:cNvSpPr>
          <p:nvPr/>
        </p:nvSpPr>
        <p:spPr>
          <a:xfrm>
            <a:off x="1685046" y="1182624"/>
            <a:ext cx="8895824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Low level program code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Interfaces for legacy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496170E-D95C-4F10-9C6A-67B73B8EF795}"/>
              </a:ext>
            </a:extLst>
          </p:cNvPr>
          <p:cNvSpPr txBox="1">
            <a:spLocks/>
          </p:cNvSpPr>
          <p:nvPr/>
        </p:nvSpPr>
        <p:spPr>
          <a:xfrm>
            <a:off x="1646409" y="1169745"/>
            <a:ext cx="8895824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Low level program code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Interfaces for legacy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AA5D63-27AF-4D24-A021-AAD7F2705C02}"/>
              </a:ext>
            </a:extLst>
          </p:cNvPr>
          <p:cNvSpPr txBox="1">
            <a:spLocks/>
          </p:cNvSpPr>
          <p:nvPr/>
        </p:nvSpPr>
        <p:spPr>
          <a:xfrm>
            <a:off x="1672167" y="1169745"/>
            <a:ext cx="8895824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Low level program code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Interfaces for legacy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14770BD-9F82-4D95-9A30-EF170A232058}"/>
              </a:ext>
            </a:extLst>
          </p:cNvPr>
          <p:cNvSpPr txBox="1">
            <a:spLocks/>
          </p:cNvSpPr>
          <p:nvPr/>
        </p:nvSpPr>
        <p:spPr>
          <a:xfrm>
            <a:off x="1672167" y="1195503"/>
            <a:ext cx="8895824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Low level program code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Interfaces for legacy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1C9EDFF-78F9-4BC4-BCFB-D318F0277B8A}"/>
              </a:ext>
            </a:extLst>
          </p:cNvPr>
          <p:cNvSpPr txBox="1">
            <a:spLocks/>
          </p:cNvSpPr>
          <p:nvPr/>
        </p:nvSpPr>
        <p:spPr>
          <a:xfrm>
            <a:off x="1646409" y="1195503"/>
            <a:ext cx="8895824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Low level program code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Interfaces for legacy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43E1313-B716-4554-A2A6-88FBF84E7970}"/>
              </a:ext>
            </a:extLst>
          </p:cNvPr>
          <p:cNvSpPr txBox="1">
            <a:spLocks/>
          </p:cNvSpPr>
          <p:nvPr/>
        </p:nvSpPr>
        <p:spPr>
          <a:xfrm>
            <a:off x="1659288" y="1182624"/>
            <a:ext cx="8895824" cy="4931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We develop:</a:t>
            </a:r>
            <a:br>
              <a:rPr lang="de-DE" dirty="0"/>
            </a:br>
            <a:endParaRPr lang="de-DE" dirty="0"/>
          </a:p>
          <a:p>
            <a:pPr algn="ctr">
              <a:buClr>
                <a:schemeClr val="tx1"/>
              </a:buClr>
            </a:pPr>
            <a:r>
              <a:rPr lang="de-DE" dirty="0"/>
              <a:t>Low level program code</a:t>
            </a:r>
            <a:br>
              <a:rPr lang="de-DE" dirty="0"/>
            </a:br>
            <a:br>
              <a:rPr lang="de-DE" dirty="0"/>
            </a:b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algn="ctr">
              <a:buClr>
                <a:schemeClr val="tx1"/>
              </a:buClr>
            </a:pPr>
            <a:r>
              <a:rPr lang="de-DE" dirty="0"/>
              <a:t>Interfaces for legacy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05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CF802A-E0A4-4934-942F-5680999BC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93D6513-F945-4960-A207-742FCA73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583" y="1548384"/>
            <a:ext cx="10994833" cy="4675411"/>
          </a:xfrm>
          <a:noFill/>
        </p:spPr>
        <p:txBody>
          <a:bodyPr/>
          <a:lstStyle/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We create software in the space sector in which problems quickly become critical and which needs to work reliably for decades</a:t>
            </a:r>
          </a:p>
          <a:p>
            <a:pPr marL="0" indent="0">
              <a:buClr>
                <a:schemeClr val="bg1"/>
              </a:buClr>
              <a:buNone/>
            </a:pPr>
            <a:endParaRPr lang="de-D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This is the standard we hold ourselves to for all our products</a:t>
            </a:r>
          </a:p>
          <a:p>
            <a:pPr marL="0" indent="0">
              <a:buClr>
                <a:schemeClr val="bg1"/>
              </a:buClr>
              <a:buNone/>
            </a:pPr>
            <a:endParaRPr lang="de-D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Therefore we create well-tested software and do not blindly jump onto the latest trends...</a:t>
            </a:r>
          </a:p>
        </p:txBody>
      </p:sp>
    </p:spTree>
    <p:extLst>
      <p:ext uri="{BB962C8B-B14F-4D97-AF65-F5344CB8AC3E}">
        <p14:creationId xmlns:p14="http://schemas.microsoft.com/office/powerpoint/2010/main" val="306064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CB4B9E-58CB-4EAB-9F5C-B5AA41728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FD99E3F-D009-4EFF-85C0-22DFCAE00E55}"/>
              </a:ext>
            </a:extLst>
          </p:cNvPr>
          <p:cNvSpPr txBox="1">
            <a:spLocks/>
          </p:cNvSpPr>
          <p:nvPr/>
        </p:nvSpPr>
        <p:spPr>
          <a:xfrm>
            <a:off x="6096000" y="1840992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EEA2D2F-0267-4FA1-A79F-A8556EB3EEF9}"/>
              </a:ext>
            </a:extLst>
          </p:cNvPr>
          <p:cNvSpPr txBox="1">
            <a:spLocks/>
          </p:cNvSpPr>
          <p:nvPr/>
        </p:nvSpPr>
        <p:spPr>
          <a:xfrm>
            <a:off x="6083808" y="1853184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00EF798-CA8B-47D2-AC4B-3D2C7A5E90CD}"/>
              </a:ext>
            </a:extLst>
          </p:cNvPr>
          <p:cNvSpPr txBox="1">
            <a:spLocks/>
          </p:cNvSpPr>
          <p:nvPr/>
        </p:nvSpPr>
        <p:spPr>
          <a:xfrm>
            <a:off x="6108192" y="1853184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2B8A9FC-4BDC-42EB-97F4-9442505DB6A8}"/>
              </a:ext>
            </a:extLst>
          </p:cNvPr>
          <p:cNvSpPr txBox="1">
            <a:spLocks/>
          </p:cNvSpPr>
          <p:nvPr/>
        </p:nvSpPr>
        <p:spPr>
          <a:xfrm>
            <a:off x="6096000" y="1865376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B5B5883-48DE-438F-BB9B-4D4AA5E79C61}"/>
              </a:ext>
            </a:extLst>
          </p:cNvPr>
          <p:cNvSpPr txBox="1">
            <a:spLocks/>
          </p:cNvSpPr>
          <p:nvPr/>
        </p:nvSpPr>
        <p:spPr>
          <a:xfrm>
            <a:off x="6096000" y="1828800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04607C8-0C18-4E8B-9366-2789874C83CC}"/>
              </a:ext>
            </a:extLst>
          </p:cNvPr>
          <p:cNvSpPr txBox="1">
            <a:spLocks/>
          </p:cNvSpPr>
          <p:nvPr/>
        </p:nvSpPr>
        <p:spPr>
          <a:xfrm>
            <a:off x="6096000" y="1877568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8CBE434-9E68-4760-B262-268DF2F2ACA4}"/>
              </a:ext>
            </a:extLst>
          </p:cNvPr>
          <p:cNvSpPr txBox="1">
            <a:spLocks/>
          </p:cNvSpPr>
          <p:nvPr/>
        </p:nvSpPr>
        <p:spPr>
          <a:xfrm>
            <a:off x="6120384" y="1853184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3D69D33-19AA-447D-A59E-F074E0095EA6}"/>
              </a:ext>
            </a:extLst>
          </p:cNvPr>
          <p:cNvSpPr txBox="1">
            <a:spLocks/>
          </p:cNvSpPr>
          <p:nvPr/>
        </p:nvSpPr>
        <p:spPr>
          <a:xfrm>
            <a:off x="6071616" y="1853184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3E99A4-B718-44F5-96C7-05B10A79C94A}"/>
              </a:ext>
            </a:extLst>
          </p:cNvPr>
          <p:cNvSpPr txBox="1">
            <a:spLocks/>
          </p:cNvSpPr>
          <p:nvPr/>
        </p:nvSpPr>
        <p:spPr>
          <a:xfrm>
            <a:off x="6083808" y="1840992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B27FE9D-E091-46D1-A4AF-6C121486BBC1}"/>
              </a:ext>
            </a:extLst>
          </p:cNvPr>
          <p:cNvSpPr txBox="1">
            <a:spLocks/>
          </p:cNvSpPr>
          <p:nvPr/>
        </p:nvSpPr>
        <p:spPr>
          <a:xfrm>
            <a:off x="6108192" y="1840992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5885A69-6766-4108-BF2E-F5076FBFAAC3}"/>
              </a:ext>
            </a:extLst>
          </p:cNvPr>
          <p:cNvSpPr txBox="1">
            <a:spLocks/>
          </p:cNvSpPr>
          <p:nvPr/>
        </p:nvSpPr>
        <p:spPr>
          <a:xfrm>
            <a:off x="6108192" y="1865376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672BD1B-9AD1-4E8F-A324-2992277987E3}"/>
              </a:ext>
            </a:extLst>
          </p:cNvPr>
          <p:cNvSpPr txBox="1">
            <a:spLocks/>
          </p:cNvSpPr>
          <p:nvPr/>
        </p:nvSpPr>
        <p:spPr>
          <a:xfrm>
            <a:off x="6083808" y="1865376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EFEB82C-7D04-497F-8E0B-5D10F67CB494}"/>
              </a:ext>
            </a:extLst>
          </p:cNvPr>
          <p:cNvSpPr txBox="1">
            <a:spLocks/>
          </p:cNvSpPr>
          <p:nvPr/>
        </p:nvSpPr>
        <p:spPr>
          <a:xfrm>
            <a:off x="6096000" y="1853184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... but build reliable</a:t>
            </a:r>
          </a:p>
          <a:p>
            <a:pPr marL="0" indent="0" algn="ctr">
              <a:buNone/>
            </a:pPr>
            <a:r>
              <a:rPr lang="de-DE" dirty="0"/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instead</a:t>
            </a:r>
          </a:p>
        </p:txBody>
      </p:sp>
    </p:spTree>
    <p:extLst>
      <p:ext uri="{BB962C8B-B14F-4D97-AF65-F5344CB8AC3E}">
        <p14:creationId xmlns:p14="http://schemas.microsoft.com/office/powerpoint/2010/main" val="10438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9BC0B5-0D44-472F-842F-41C18E02F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FD99E3F-D009-4EFF-85C0-22DFCAE00E55}"/>
              </a:ext>
            </a:extLst>
          </p:cNvPr>
          <p:cNvSpPr txBox="1">
            <a:spLocks/>
          </p:cNvSpPr>
          <p:nvPr/>
        </p:nvSpPr>
        <p:spPr>
          <a:xfrm>
            <a:off x="6096000" y="1840992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EEA2D2F-0267-4FA1-A79F-A8556EB3EEF9}"/>
              </a:ext>
            </a:extLst>
          </p:cNvPr>
          <p:cNvSpPr txBox="1">
            <a:spLocks/>
          </p:cNvSpPr>
          <p:nvPr/>
        </p:nvSpPr>
        <p:spPr>
          <a:xfrm>
            <a:off x="6083808" y="1853184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00EF798-CA8B-47D2-AC4B-3D2C7A5E90CD}"/>
              </a:ext>
            </a:extLst>
          </p:cNvPr>
          <p:cNvSpPr txBox="1">
            <a:spLocks/>
          </p:cNvSpPr>
          <p:nvPr/>
        </p:nvSpPr>
        <p:spPr>
          <a:xfrm>
            <a:off x="6108192" y="1853184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2B8A9FC-4BDC-42EB-97F4-9442505DB6A8}"/>
              </a:ext>
            </a:extLst>
          </p:cNvPr>
          <p:cNvSpPr txBox="1">
            <a:spLocks/>
          </p:cNvSpPr>
          <p:nvPr/>
        </p:nvSpPr>
        <p:spPr>
          <a:xfrm>
            <a:off x="6096000" y="1865376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B5B5883-48DE-438F-BB9B-4D4AA5E79C61}"/>
              </a:ext>
            </a:extLst>
          </p:cNvPr>
          <p:cNvSpPr txBox="1">
            <a:spLocks/>
          </p:cNvSpPr>
          <p:nvPr/>
        </p:nvSpPr>
        <p:spPr>
          <a:xfrm>
            <a:off x="6096000" y="1828800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04607C8-0C18-4E8B-9366-2789874C83CC}"/>
              </a:ext>
            </a:extLst>
          </p:cNvPr>
          <p:cNvSpPr txBox="1">
            <a:spLocks/>
          </p:cNvSpPr>
          <p:nvPr/>
        </p:nvSpPr>
        <p:spPr>
          <a:xfrm>
            <a:off x="6096000" y="1877568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8CBE434-9E68-4760-B262-268DF2F2ACA4}"/>
              </a:ext>
            </a:extLst>
          </p:cNvPr>
          <p:cNvSpPr txBox="1">
            <a:spLocks/>
          </p:cNvSpPr>
          <p:nvPr/>
        </p:nvSpPr>
        <p:spPr>
          <a:xfrm>
            <a:off x="6120384" y="1853184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3D69D33-19AA-447D-A59E-F074E0095EA6}"/>
              </a:ext>
            </a:extLst>
          </p:cNvPr>
          <p:cNvSpPr txBox="1">
            <a:spLocks/>
          </p:cNvSpPr>
          <p:nvPr/>
        </p:nvSpPr>
        <p:spPr>
          <a:xfrm>
            <a:off x="6071616" y="1853184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3E99A4-B718-44F5-96C7-05B10A79C94A}"/>
              </a:ext>
            </a:extLst>
          </p:cNvPr>
          <p:cNvSpPr txBox="1">
            <a:spLocks/>
          </p:cNvSpPr>
          <p:nvPr/>
        </p:nvSpPr>
        <p:spPr>
          <a:xfrm>
            <a:off x="6083808" y="1840992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B27FE9D-E091-46D1-A4AF-6C121486BBC1}"/>
              </a:ext>
            </a:extLst>
          </p:cNvPr>
          <p:cNvSpPr txBox="1">
            <a:spLocks/>
          </p:cNvSpPr>
          <p:nvPr/>
        </p:nvSpPr>
        <p:spPr>
          <a:xfrm>
            <a:off x="6108192" y="1840992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5885A69-6766-4108-BF2E-F5076FBFAAC3}"/>
              </a:ext>
            </a:extLst>
          </p:cNvPr>
          <p:cNvSpPr txBox="1">
            <a:spLocks/>
          </p:cNvSpPr>
          <p:nvPr/>
        </p:nvSpPr>
        <p:spPr>
          <a:xfrm>
            <a:off x="6108192" y="1865376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672BD1B-9AD1-4E8F-A324-2992277987E3}"/>
              </a:ext>
            </a:extLst>
          </p:cNvPr>
          <p:cNvSpPr txBox="1">
            <a:spLocks/>
          </p:cNvSpPr>
          <p:nvPr/>
        </p:nvSpPr>
        <p:spPr>
          <a:xfrm>
            <a:off x="6083808" y="1865376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... but build reliable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instead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EFEB82C-7D04-497F-8E0B-5D10F67CB494}"/>
              </a:ext>
            </a:extLst>
          </p:cNvPr>
          <p:cNvSpPr txBox="1">
            <a:spLocks/>
          </p:cNvSpPr>
          <p:nvPr/>
        </p:nvSpPr>
        <p:spPr>
          <a:xfrm>
            <a:off x="6096000" y="1853184"/>
            <a:ext cx="5497416" cy="44925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... but build reliable</a:t>
            </a:r>
          </a:p>
          <a:p>
            <a:pPr marL="0" indent="0" algn="ctr">
              <a:buNone/>
            </a:pPr>
            <a:r>
              <a:rPr lang="de-DE" dirty="0"/>
              <a:t>“Software made from wood”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instead</a:t>
            </a:r>
          </a:p>
        </p:txBody>
      </p:sp>
    </p:spTree>
    <p:extLst>
      <p:ext uri="{BB962C8B-B14F-4D97-AF65-F5344CB8AC3E}">
        <p14:creationId xmlns:p14="http://schemas.microsoft.com/office/powerpoint/2010/main" val="13044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799C34-2063-408F-847D-2649D2637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93D6513-F945-4960-A207-742FCA73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6407" y="1539864"/>
            <a:ext cx="9106249" cy="5122843"/>
          </a:xfrm>
          <a:noFill/>
        </p:spPr>
        <p:txBody>
          <a:bodyPr/>
          <a:lstStyle/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We believe in open source software and are very intersted in projects in that direction</a:t>
            </a:r>
          </a:p>
          <a:p>
            <a:pPr marL="0" indent="0">
              <a:buClr>
                <a:schemeClr val="bg1"/>
              </a:buClr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endParaRPr lang="de-D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We are using agile processes to really deliver what you need</a:t>
            </a:r>
          </a:p>
        </p:txBody>
      </p:sp>
    </p:spTree>
    <p:extLst>
      <p:ext uri="{BB962C8B-B14F-4D97-AF65-F5344CB8AC3E}">
        <p14:creationId xmlns:p14="http://schemas.microsoft.com/office/powerpoint/2010/main" val="15645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7812CE-D530-48F9-9CFA-F6D655670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E75DD95-910C-468E-B50E-C76302738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40714A-8DAB-496A-A074-578E4D62D74C}"/>
              </a:ext>
            </a:extLst>
          </p:cNvPr>
          <p:cNvSpPr txBox="1">
            <a:spLocks/>
          </p:cNvSpPr>
          <p:nvPr/>
        </p:nvSpPr>
        <p:spPr>
          <a:xfrm>
            <a:off x="5279136" y="1068463"/>
            <a:ext cx="6314280" cy="5260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juggle: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Firm technical requirements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Future extensibility of the software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Spontaneous changes of the plan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ED406B3-9EAF-4641-946F-C96366AD7C6E}"/>
              </a:ext>
            </a:extLst>
          </p:cNvPr>
          <p:cNvSpPr txBox="1">
            <a:spLocks/>
          </p:cNvSpPr>
          <p:nvPr/>
        </p:nvSpPr>
        <p:spPr>
          <a:xfrm>
            <a:off x="5279136" y="1101713"/>
            <a:ext cx="6314280" cy="5260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juggle: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Firm technical requirements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Future extensibility of the software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Spontaneous changes of the plan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2923669-AB68-4497-85DC-F4E1C84D7A0D}"/>
              </a:ext>
            </a:extLst>
          </p:cNvPr>
          <p:cNvSpPr txBox="1">
            <a:spLocks/>
          </p:cNvSpPr>
          <p:nvPr/>
        </p:nvSpPr>
        <p:spPr>
          <a:xfrm>
            <a:off x="5266257" y="1085088"/>
            <a:ext cx="6314280" cy="5260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juggle: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Firm technical requirements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Future extensibility of the software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Spontaneous changes of the plan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551CAEF-9EB9-4B50-9C01-A9770E8371D2}"/>
              </a:ext>
            </a:extLst>
          </p:cNvPr>
          <p:cNvSpPr txBox="1">
            <a:spLocks/>
          </p:cNvSpPr>
          <p:nvPr/>
        </p:nvSpPr>
        <p:spPr>
          <a:xfrm>
            <a:off x="5292015" y="1085088"/>
            <a:ext cx="6314280" cy="5260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juggle: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Firm technical requirements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Future extensibility of the software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Spontaneous changes of the plan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E613A55-E7DA-4D31-B8B1-00C68E8D5097}"/>
              </a:ext>
            </a:extLst>
          </p:cNvPr>
          <p:cNvSpPr txBox="1">
            <a:spLocks/>
          </p:cNvSpPr>
          <p:nvPr/>
        </p:nvSpPr>
        <p:spPr>
          <a:xfrm>
            <a:off x="5279136" y="1059330"/>
            <a:ext cx="6314280" cy="5260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juggle: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Firm technical requirements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Future extensibility of the software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Spontaneous changes of the plan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BB0241B-ACC0-4A43-B804-BEB81EF06994}"/>
              </a:ext>
            </a:extLst>
          </p:cNvPr>
          <p:cNvSpPr txBox="1">
            <a:spLocks/>
          </p:cNvSpPr>
          <p:nvPr/>
        </p:nvSpPr>
        <p:spPr>
          <a:xfrm>
            <a:off x="5279136" y="1110846"/>
            <a:ext cx="6314280" cy="5260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juggle: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Firm technical requirements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Future extensibility of the software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Spontaneous changes of the plan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7522923-C1BC-4873-A4E0-B160AE3AE7C5}"/>
              </a:ext>
            </a:extLst>
          </p:cNvPr>
          <p:cNvSpPr txBox="1">
            <a:spLocks/>
          </p:cNvSpPr>
          <p:nvPr/>
        </p:nvSpPr>
        <p:spPr>
          <a:xfrm>
            <a:off x="5253378" y="1085088"/>
            <a:ext cx="6314280" cy="5260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juggle: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Firm technical requirements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Future extensibility of the software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Spontaneous changes of the plan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DDF45ED-0668-4D16-AD33-A36FB08F9B8A}"/>
              </a:ext>
            </a:extLst>
          </p:cNvPr>
          <p:cNvSpPr txBox="1">
            <a:spLocks/>
          </p:cNvSpPr>
          <p:nvPr/>
        </p:nvSpPr>
        <p:spPr>
          <a:xfrm>
            <a:off x="5304894" y="1085088"/>
            <a:ext cx="6314280" cy="5260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juggle: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Firm technical requirements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Future extensibility of the software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Spontaneous changes of the plan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991958B-28A6-4E13-BBBB-59F931CF5C16}"/>
              </a:ext>
            </a:extLst>
          </p:cNvPr>
          <p:cNvSpPr txBox="1">
            <a:spLocks/>
          </p:cNvSpPr>
          <p:nvPr/>
        </p:nvSpPr>
        <p:spPr>
          <a:xfrm>
            <a:off x="5292015" y="1072209"/>
            <a:ext cx="6314280" cy="5260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juggle: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Firm technical requirements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Future extensibility of the software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Spontaneous changes of the plan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CB20B27-AB7B-42DA-8B07-F37B333657AA}"/>
              </a:ext>
            </a:extLst>
          </p:cNvPr>
          <p:cNvSpPr txBox="1">
            <a:spLocks/>
          </p:cNvSpPr>
          <p:nvPr/>
        </p:nvSpPr>
        <p:spPr>
          <a:xfrm>
            <a:off x="5292015" y="1097967"/>
            <a:ext cx="6314280" cy="5260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juggle: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Firm technical requirements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Future extensibility of the software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Spontaneous changes of the plan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8E4B9BA-A612-494B-89C0-96B0A714FDA8}"/>
              </a:ext>
            </a:extLst>
          </p:cNvPr>
          <p:cNvSpPr txBox="1">
            <a:spLocks/>
          </p:cNvSpPr>
          <p:nvPr/>
        </p:nvSpPr>
        <p:spPr>
          <a:xfrm>
            <a:off x="5266257" y="1072209"/>
            <a:ext cx="6314280" cy="5260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juggle: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Firm technical requirements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Future extensibility of the software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Spontaneous changes of the plan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C418382-50F9-402D-9420-2858ED3294D6}"/>
              </a:ext>
            </a:extLst>
          </p:cNvPr>
          <p:cNvSpPr txBox="1">
            <a:spLocks/>
          </p:cNvSpPr>
          <p:nvPr/>
        </p:nvSpPr>
        <p:spPr>
          <a:xfrm>
            <a:off x="5266257" y="1097967"/>
            <a:ext cx="6314280" cy="5260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juggle: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Firm technical requirements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Future extensibility of the software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Spontaneous changes of the plan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5082B81-C7EF-4C10-A090-7DAC85023E93}"/>
              </a:ext>
            </a:extLst>
          </p:cNvPr>
          <p:cNvSpPr txBox="1">
            <a:spLocks/>
          </p:cNvSpPr>
          <p:nvPr/>
        </p:nvSpPr>
        <p:spPr>
          <a:xfrm>
            <a:off x="5279136" y="1085088"/>
            <a:ext cx="6314280" cy="5260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We juggle:</a:t>
            </a:r>
          </a:p>
          <a:p>
            <a:pPr>
              <a:buClr>
                <a:schemeClr val="tx1"/>
              </a:buClr>
            </a:pPr>
            <a:r>
              <a:rPr lang="de-DE" dirty="0"/>
              <a:t>Firm technical requirements</a:t>
            </a:r>
          </a:p>
          <a:p>
            <a:pPr>
              <a:buClr>
                <a:schemeClr val="tx1"/>
              </a:buClr>
            </a:pPr>
            <a:r>
              <a:rPr lang="de-DE" dirty="0"/>
              <a:t>Future extensibility of the software</a:t>
            </a:r>
          </a:p>
          <a:p>
            <a:pPr>
              <a:buClr>
                <a:schemeClr val="tx1"/>
              </a:buClr>
            </a:pPr>
            <a:r>
              <a:rPr lang="de-DE" dirty="0"/>
              <a:t>Spontaneous changes of the plan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43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D5BFA-9376-4801-BF64-F89B5F4AB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AF2CDC-521D-4B66-A009-6D7F8D5E3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040323"/>
            <a:ext cx="11237843" cy="27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2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B1CEAF-9F49-412E-9E0F-CED4EC908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93D6513-F945-4960-A207-742FCA73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583" y="1222872"/>
            <a:ext cx="10994833" cy="5122843"/>
          </a:xfrm>
          <a:noFill/>
        </p:spPr>
        <p:txBody>
          <a:bodyPr/>
          <a:lstStyle/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And most importantly...</a:t>
            </a:r>
          </a:p>
        </p:txBody>
      </p:sp>
    </p:spTree>
    <p:extLst>
      <p:ext uri="{BB962C8B-B14F-4D97-AF65-F5344CB8AC3E}">
        <p14:creationId xmlns:p14="http://schemas.microsoft.com/office/powerpoint/2010/main" val="4176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BF28C-42EC-4143-A217-14BE4F464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9790F5C-6940-4F9A-AD6B-754F3C4DF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B8B28F-0C5B-4B9F-87EC-DA9EE31EE57F}"/>
              </a:ext>
            </a:extLst>
          </p:cNvPr>
          <p:cNvSpPr txBox="1">
            <a:spLocks/>
          </p:cNvSpPr>
          <p:nvPr/>
        </p:nvSpPr>
        <p:spPr>
          <a:xfrm>
            <a:off x="370772" y="1543010"/>
            <a:ext cx="2351881" cy="4846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We are having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fun shaping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the future!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A884B2E-8ED9-41B9-9486-38988A7D18E1}"/>
              </a:ext>
            </a:extLst>
          </p:cNvPr>
          <p:cNvSpPr txBox="1">
            <a:spLocks/>
          </p:cNvSpPr>
          <p:nvPr/>
        </p:nvSpPr>
        <p:spPr>
          <a:xfrm>
            <a:off x="370772" y="1565044"/>
            <a:ext cx="2351881" cy="4846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We are having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fun shaping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the future!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47974A-EA95-43F2-9D51-80FB600C19FE}"/>
              </a:ext>
            </a:extLst>
          </p:cNvPr>
          <p:cNvSpPr txBox="1">
            <a:spLocks/>
          </p:cNvSpPr>
          <p:nvPr/>
        </p:nvSpPr>
        <p:spPr>
          <a:xfrm>
            <a:off x="381789" y="1554027"/>
            <a:ext cx="2351881" cy="4846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We are having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fun shaping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the future!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F3C00D7-45CC-4981-A188-9F40785BDC7C}"/>
              </a:ext>
            </a:extLst>
          </p:cNvPr>
          <p:cNvSpPr txBox="1">
            <a:spLocks/>
          </p:cNvSpPr>
          <p:nvPr/>
        </p:nvSpPr>
        <p:spPr>
          <a:xfrm>
            <a:off x="359755" y="1554027"/>
            <a:ext cx="2351881" cy="4846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We are having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fun shaping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the future!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27F7488-49C4-408B-ACBF-D9A622AD17C7}"/>
              </a:ext>
            </a:extLst>
          </p:cNvPr>
          <p:cNvSpPr txBox="1">
            <a:spLocks/>
          </p:cNvSpPr>
          <p:nvPr/>
        </p:nvSpPr>
        <p:spPr>
          <a:xfrm>
            <a:off x="370772" y="1531993"/>
            <a:ext cx="2351881" cy="4846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We are having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fun shaping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the future!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8FDA7AA-F185-4C9C-B1EB-16F7F38D2927}"/>
              </a:ext>
            </a:extLst>
          </p:cNvPr>
          <p:cNvSpPr txBox="1">
            <a:spLocks/>
          </p:cNvSpPr>
          <p:nvPr/>
        </p:nvSpPr>
        <p:spPr>
          <a:xfrm>
            <a:off x="370772" y="1576061"/>
            <a:ext cx="2351881" cy="4846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We are having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fun shaping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the future!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5A02BF6-6AFC-4F90-B289-B9A72891DF5B}"/>
              </a:ext>
            </a:extLst>
          </p:cNvPr>
          <p:cNvSpPr txBox="1">
            <a:spLocks/>
          </p:cNvSpPr>
          <p:nvPr/>
        </p:nvSpPr>
        <p:spPr>
          <a:xfrm>
            <a:off x="392806" y="1554027"/>
            <a:ext cx="2351881" cy="4846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We are having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fun shaping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the future!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CB33B2D-05B6-4A24-B5AD-7314AF4BC8EF}"/>
              </a:ext>
            </a:extLst>
          </p:cNvPr>
          <p:cNvSpPr txBox="1">
            <a:spLocks/>
          </p:cNvSpPr>
          <p:nvPr/>
        </p:nvSpPr>
        <p:spPr>
          <a:xfrm>
            <a:off x="348738" y="1554027"/>
            <a:ext cx="2351881" cy="4846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We are having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fun shaping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the future!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952221C-9FF6-488F-86EF-36C62064B912}"/>
              </a:ext>
            </a:extLst>
          </p:cNvPr>
          <p:cNvSpPr txBox="1">
            <a:spLocks/>
          </p:cNvSpPr>
          <p:nvPr/>
        </p:nvSpPr>
        <p:spPr>
          <a:xfrm>
            <a:off x="381789" y="1543010"/>
            <a:ext cx="2351881" cy="4846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We are having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fun shaping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the future!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E492805-821D-4FCD-83EF-2A5C7FD04A92}"/>
              </a:ext>
            </a:extLst>
          </p:cNvPr>
          <p:cNvSpPr txBox="1">
            <a:spLocks/>
          </p:cNvSpPr>
          <p:nvPr/>
        </p:nvSpPr>
        <p:spPr>
          <a:xfrm>
            <a:off x="381789" y="1565044"/>
            <a:ext cx="2351881" cy="4846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We are having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fun shaping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the future!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DEC9A30-28C3-41CD-8EED-86C8E60CE1B0}"/>
              </a:ext>
            </a:extLst>
          </p:cNvPr>
          <p:cNvSpPr txBox="1">
            <a:spLocks/>
          </p:cNvSpPr>
          <p:nvPr/>
        </p:nvSpPr>
        <p:spPr>
          <a:xfrm>
            <a:off x="359755" y="1565044"/>
            <a:ext cx="2351881" cy="4846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We are having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fun shaping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the future!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5713BFD-B669-46BA-8C13-4F66B55698B8}"/>
              </a:ext>
            </a:extLst>
          </p:cNvPr>
          <p:cNvSpPr txBox="1">
            <a:spLocks/>
          </p:cNvSpPr>
          <p:nvPr/>
        </p:nvSpPr>
        <p:spPr>
          <a:xfrm>
            <a:off x="359755" y="1543010"/>
            <a:ext cx="2351881" cy="4846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We are having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fun shaping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the future!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15212C0-664B-4116-BACE-F18935AA4832}"/>
              </a:ext>
            </a:extLst>
          </p:cNvPr>
          <p:cNvSpPr txBox="1">
            <a:spLocks/>
          </p:cNvSpPr>
          <p:nvPr/>
        </p:nvSpPr>
        <p:spPr>
          <a:xfrm>
            <a:off x="370772" y="1554027"/>
            <a:ext cx="2351881" cy="4846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We are having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fun shaping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the future!</a:t>
            </a:r>
          </a:p>
        </p:txBody>
      </p:sp>
    </p:spTree>
    <p:extLst>
      <p:ext uri="{BB962C8B-B14F-4D97-AF65-F5344CB8AC3E}">
        <p14:creationId xmlns:p14="http://schemas.microsoft.com/office/powerpoint/2010/main" val="343600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ADFE30-3074-4F6D-AE3D-688129ACF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93D6513-F945-4960-A207-742FCA73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583" y="1220080"/>
            <a:ext cx="10994833" cy="5122843"/>
          </a:xfrm>
          <a:noFill/>
        </p:spPr>
        <p:txBody>
          <a:bodyPr/>
          <a:lstStyle/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de-DE" sz="4200" dirty="0">
                <a:solidFill>
                  <a:schemeClr val="bg1"/>
                </a:solidFill>
              </a:rPr>
              <a:t>Are you game?</a:t>
            </a:r>
          </a:p>
        </p:txBody>
      </p:sp>
    </p:spTree>
    <p:extLst>
      <p:ext uri="{BB962C8B-B14F-4D97-AF65-F5344CB8AC3E}">
        <p14:creationId xmlns:p14="http://schemas.microsoft.com/office/powerpoint/2010/main" val="12030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72E5FE-F0A2-4F06-A864-42767E420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A072B-A583-489A-B8D2-F29234509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AF2CDC-521D-4B66-A009-6D7F8D5E3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040323"/>
            <a:ext cx="11237843" cy="27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ADFE30-3074-4F6D-AE3D-688129ACF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93D6513-F945-4960-A207-742FCA73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9376" y="1280160"/>
            <a:ext cx="8204040" cy="5065555"/>
          </a:xfrm>
          <a:noFill/>
        </p:spPr>
        <p:txBody>
          <a:bodyPr/>
          <a:lstStyle/>
          <a:p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Founded in 2018</a:t>
            </a:r>
          </a:p>
          <a:p>
            <a:pPr marL="0" indent="0">
              <a:buClr>
                <a:schemeClr val="bg1"/>
              </a:buClr>
              <a:buNone/>
            </a:pPr>
            <a:endParaRPr lang="de-D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Located in Frankfurt, Germany</a:t>
            </a:r>
          </a:p>
          <a:p>
            <a:pPr marL="0" indent="0">
              <a:buClr>
                <a:schemeClr val="bg1"/>
              </a:buClr>
              <a:buNone/>
            </a:pPr>
            <a:endParaRPr lang="de-D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International customers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(Germany, Iceland, India, Poland)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8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42C235-8EDE-46DE-BE78-976FC27DD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B605F29-151D-477B-99B5-93831D47F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7FC6FCB-0A05-40BD-8D01-CE21954F3C43}"/>
              </a:ext>
            </a:extLst>
          </p:cNvPr>
          <p:cNvSpPr txBox="1">
            <a:spLocks/>
          </p:cNvSpPr>
          <p:nvPr/>
        </p:nvSpPr>
        <p:spPr>
          <a:xfrm>
            <a:off x="316991" y="1166699"/>
            <a:ext cx="11627555" cy="51228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de-DE" dirty="0">
                <a:solidFill>
                  <a:schemeClr val="bg1"/>
                </a:solidFill>
              </a:rPr>
              <a:t>A Softer Space” as we specialise on developing software for the space sector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3AE34D0-7FDD-4147-87BF-F7D1046EC47C}"/>
              </a:ext>
            </a:extLst>
          </p:cNvPr>
          <p:cNvSpPr txBox="1">
            <a:spLocks/>
          </p:cNvSpPr>
          <p:nvPr/>
        </p:nvSpPr>
        <p:spPr>
          <a:xfrm>
            <a:off x="316991" y="1188733"/>
            <a:ext cx="11627555" cy="51228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de-DE" dirty="0">
                <a:solidFill>
                  <a:schemeClr val="bg1"/>
                </a:solidFill>
              </a:rPr>
              <a:t>A Softer Space” as we specialise on developing software for the space sector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793DDB9-7B43-442F-8FD9-A72955A4D67B}"/>
              </a:ext>
            </a:extLst>
          </p:cNvPr>
          <p:cNvSpPr txBox="1">
            <a:spLocks/>
          </p:cNvSpPr>
          <p:nvPr/>
        </p:nvSpPr>
        <p:spPr>
          <a:xfrm>
            <a:off x="305974" y="1177716"/>
            <a:ext cx="11627555" cy="51228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de-DE" dirty="0">
                <a:solidFill>
                  <a:schemeClr val="bg1"/>
                </a:solidFill>
              </a:rPr>
              <a:t>A Softer Space” as we specialise on developing software for the space sector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F0863E1-B786-458B-BBBA-6469111CC6FF}"/>
              </a:ext>
            </a:extLst>
          </p:cNvPr>
          <p:cNvSpPr txBox="1">
            <a:spLocks/>
          </p:cNvSpPr>
          <p:nvPr/>
        </p:nvSpPr>
        <p:spPr>
          <a:xfrm>
            <a:off x="328008" y="1177716"/>
            <a:ext cx="11627555" cy="51228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de-DE" dirty="0">
                <a:solidFill>
                  <a:schemeClr val="bg1"/>
                </a:solidFill>
              </a:rPr>
              <a:t>A Softer Space” as we specialise on developing software for the space sector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27902F1-F2DD-4D47-847D-2E0F8BB988A0}"/>
              </a:ext>
            </a:extLst>
          </p:cNvPr>
          <p:cNvSpPr txBox="1">
            <a:spLocks/>
          </p:cNvSpPr>
          <p:nvPr/>
        </p:nvSpPr>
        <p:spPr>
          <a:xfrm>
            <a:off x="316991" y="1155682"/>
            <a:ext cx="11627555" cy="51228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de-DE" dirty="0">
                <a:solidFill>
                  <a:schemeClr val="bg1"/>
                </a:solidFill>
              </a:rPr>
              <a:t>A Softer Space” as we specialise on developing software for the space sector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78013C6-4926-4B5E-A2C3-58234B7FC244}"/>
              </a:ext>
            </a:extLst>
          </p:cNvPr>
          <p:cNvSpPr txBox="1">
            <a:spLocks/>
          </p:cNvSpPr>
          <p:nvPr/>
        </p:nvSpPr>
        <p:spPr>
          <a:xfrm>
            <a:off x="316991" y="1199750"/>
            <a:ext cx="11627555" cy="51228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de-DE" dirty="0">
                <a:solidFill>
                  <a:schemeClr val="bg1"/>
                </a:solidFill>
              </a:rPr>
              <a:t>A Softer Space” as we specialise on developing software for the space sector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F9684D3-0DC3-4428-8F97-A5ED72D3EC53}"/>
              </a:ext>
            </a:extLst>
          </p:cNvPr>
          <p:cNvSpPr txBox="1">
            <a:spLocks/>
          </p:cNvSpPr>
          <p:nvPr/>
        </p:nvSpPr>
        <p:spPr>
          <a:xfrm>
            <a:off x="294957" y="1177716"/>
            <a:ext cx="11627555" cy="51228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de-DE" dirty="0">
                <a:solidFill>
                  <a:schemeClr val="bg1"/>
                </a:solidFill>
              </a:rPr>
              <a:t>A Softer Space” as we specialise on developing software for the space sector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6CD7E06-92F7-435A-95E2-0666801CD885}"/>
              </a:ext>
            </a:extLst>
          </p:cNvPr>
          <p:cNvSpPr txBox="1">
            <a:spLocks/>
          </p:cNvSpPr>
          <p:nvPr/>
        </p:nvSpPr>
        <p:spPr>
          <a:xfrm>
            <a:off x="339025" y="1177716"/>
            <a:ext cx="11627555" cy="51228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de-DE" dirty="0">
                <a:solidFill>
                  <a:schemeClr val="bg1"/>
                </a:solidFill>
              </a:rPr>
              <a:t>A Softer Space” as we specialise on developing software for the space sector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2F0E18D-8846-4448-83FC-771F57A872D3}"/>
              </a:ext>
            </a:extLst>
          </p:cNvPr>
          <p:cNvSpPr txBox="1">
            <a:spLocks/>
          </p:cNvSpPr>
          <p:nvPr/>
        </p:nvSpPr>
        <p:spPr>
          <a:xfrm>
            <a:off x="328008" y="1166699"/>
            <a:ext cx="11627555" cy="51228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de-DE" dirty="0">
                <a:solidFill>
                  <a:schemeClr val="bg1"/>
                </a:solidFill>
              </a:rPr>
              <a:t>A Softer Space” as we specialise on developing software for the space sector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366D2FE-D77C-4B96-9664-6A2DCCB5F89E}"/>
              </a:ext>
            </a:extLst>
          </p:cNvPr>
          <p:cNvSpPr txBox="1">
            <a:spLocks/>
          </p:cNvSpPr>
          <p:nvPr/>
        </p:nvSpPr>
        <p:spPr>
          <a:xfrm>
            <a:off x="328008" y="1188733"/>
            <a:ext cx="11627555" cy="51228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de-DE" dirty="0">
                <a:solidFill>
                  <a:schemeClr val="bg1"/>
                </a:solidFill>
              </a:rPr>
              <a:t>A Softer Space” as we specialise on developing software for the space sector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71B985D-A259-472D-B0FA-80AA6CA50BA3}"/>
              </a:ext>
            </a:extLst>
          </p:cNvPr>
          <p:cNvSpPr txBox="1">
            <a:spLocks/>
          </p:cNvSpPr>
          <p:nvPr/>
        </p:nvSpPr>
        <p:spPr>
          <a:xfrm>
            <a:off x="305974" y="1188733"/>
            <a:ext cx="11627555" cy="51228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de-DE" dirty="0">
                <a:solidFill>
                  <a:schemeClr val="bg1"/>
                </a:solidFill>
              </a:rPr>
              <a:t>A Softer Space” as we specialise on developing software for the space sector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3B2834A-AFA7-4C0C-B404-A88DC6FA9FFE}"/>
              </a:ext>
            </a:extLst>
          </p:cNvPr>
          <p:cNvSpPr txBox="1">
            <a:spLocks/>
          </p:cNvSpPr>
          <p:nvPr/>
        </p:nvSpPr>
        <p:spPr>
          <a:xfrm>
            <a:off x="305974" y="1166699"/>
            <a:ext cx="11627555" cy="51228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de-DE" dirty="0">
                <a:solidFill>
                  <a:schemeClr val="bg1"/>
                </a:solidFill>
              </a:rPr>
              <a:t>A Softer Space” as we specialise on developing software for the space sector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F65279B-C8E7-44F6-9B2A-A1DC449015BD}"/>
              </a:ext>
            </a:extLst>
          </p:cNvPr>
          <p:cNvSpPr txBox="1">
            <a:spLocks/>
          </p:cNvSpPr>
          <p:nvPr/>
        </p:nvSpPr>
        <p:spPr>
          <a:xfrm>
            <a:off x="316991" y="1177716"/>
            <a:ext cx="11627555" cy="51228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GB" dirty="0"/>
              <a:t>“</a:t>
            </a:r>
            <a:r>
              <a:rPr lang="de-DE" dirty="0"/>
              <a:t>A Softer Space” as we specialise on developing software for the space sector</a:t>
            </a:r>
          </a:p>
        </p:txBody>
      </p:sp>
    </p:spTree>
    <p:extLst>
      <p:ext uri="{BB962C8B-B14F-4D97-AF65-F5344CB8AC3E}">
        <p14:creationId xmlns:p14="http://schemas.microsoft.com/office/powerpoint/2010/main" val="42310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309B94-E785-40BE-957E-F75131C78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93D6513-F945-4960-A207-742FCA73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583" y="1283832"/>
            <a:ext cx="10994833" cy="5122843"/>
          </a:xfrm>
          <a:noFill/>
        </p:spPr>
        <p:txBody>
          <a:bodyPr/>
          <a:lstStyle/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Before building the next Mars colony, we also want to achieve something with our software on Earth</a:t>
            </a:r>
          </a:p>
          <a:p>
            <a:pPr marL="0" indent="0">
              <a:buClr>
                <a:schemeClr val="bg1"/>
              </a:buClr>
              <a:buNone/>
            </a:pPr>
            <a:endParaRPr lang="de-D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We therefore support scientific projects...</a:t>
            </a:r>
          </a:p>
          <a:p>
            <a:pPr marL="0" indent="0">
              <a:buClr>
                <a:schemeClr val="bg1"/>
              </a:buClr>
              <a:buNone/>
            </a:pPr>
            <a:endParaRPr lang="de-D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... and in general everything that is meaningful and helps people</a:t>
            </a:r>
            <a:br>
              <a:rPr lang="de-DE" sz="1400" dirty="0">
                <a:solidFill>
                  <a:schemeClr val="bg1"/>
                </a:solidFill>
              </a:rPr>
            </a:br>
            <a:endParaRPr lang="de-DE" sz="14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  Explicitly </a:t>
            </a:r>
            <a:r>
              <a:rPr lang="de-DE" sz="2800" b="1" dirty="0">
                <a:solidFill>
                  <a:schemeClr val="bg1"/>
                </a:solidFill>
              </a:rPr>
              <a:t>no</a:t>
            </a:r>
            <a:r>
              <a:rPr lang="de-DE" sz="2800" dirty="0">
                <a:solidFill>
                  <a:schemeClr val="bg1"/>
                </a:solidFill>
              </a:rPr>
              <a:t> military projects!</a:t>
            </a:r>
          </a:p>
        </p:txBody>
      </p:sp>
    </p:spTree>
    <p:extLst>
      <p:ext uri="{BB962C8B-B14F-4D97-AF65-F5344CB8AC3E}">
        <p14:creationId xmlns:p14="http://schemas.microsoft.com/office/powerpoint/2010/main" val="194650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5C75D2-C043-4F13-8F5D-B627FBCA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30FA37B-53E8-43C4-B201-5AC91E869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9287" y="1182624"/>
            <a:ext cx="9508585" cy="4931443"/>
          </a:xfrm>
          <a:noFill/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</a:p>
        </p:txBody>
      </p:sp>
    </p:spTree>
    <p:extLst>
      <p:ext uri="{BB962C8B-B14F-4D97-AF65-F5344CB8AC3E}">
        <p14:creationId xmlns:p14="http://schemas.microsoft.com/office/powerpoint/2010/main" val="4997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8E1481-BA01-41C1-93FB-806D22343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93D6513-F945-4960-A207-742FCA73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9287" y="1182624"/>
            <a:ext cx="9508585" cy="4931443"/>
          </a:xfrm>
          <a:noFill/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We develop:</a:t>
            </a:r>
          </a:p>
          <a:p>
            <a:pPr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Conventional desktop programs, web applications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and apps for smartphones</a:t>
            </a:r>
          </a:p>
        </p:txBody>
      </p:sp>
    </p:spTree>
    <p:extLst>
      <p:ext uri="{BB962C8B-B14F-4D97-AF65-F5344CB8AC3E}">
        <p14:creationId xmlns:p14="http://schemas.microsoft.com/office/powerpoint/2010/main" val="42935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1127</Words>
  <Application>Microsoft Office PowerPoint</Application>
  <PresentationFormat>Breitbild</PresentationFormat>
  <Paragraphs>377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Softer Space Presentation</dc:title>
  <dc:creator>Moyaccercchi</dc:creator>
  <cp:lastModifiedBy>Moyaccercchi Moyaccercchi</cp:lastModifiedBy>
  <cp:revision>81</cp:revision>
  <dcterms:created xsi:type="dcterms:W3CDTF">2013-11-06T18:48:54Z</dcterms:created>
  <dcterms:modified xsi:type="dcterms:W3CDTF">2019-04-05T11:48:47Z</dcterms:modified>
</cp:coreProperties>
</file>