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2" r:id="rId7"/>
    <p:sldId id="258" r:id="rId8"/>
    <p:sldId id="269" r:id="rId9"/>
    <p:sldId id="260" r:id="rId10"/>
    <p:sldId id="274" r:id="rId11"/>
    <p:sldId id="271" r:id="rId12"/>
    <p:sldId id="270" r:id="rId13"/>
    <p:sldId id="262" r:id="rId14"/>
    <p:sldId id="261" r:id="rId15"/>
    <p:sldId id="273" r:id="rId16"/>
    <p:sldId id="275" r:id="rId17"/>
    <p:sldId id="263" r:id="rId18"/>
    <p:sldId id="268" r:id="rId19"/>
    <p:sldId id="264" r:id="rId20"/>
    <p:sldId id="276" r:id="rId21"/>
    <p:sldId id="265" r:id="rId22"/>
    <p:sldId id="266" r:id="rId2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03A"/>
    <a:srgbClr val="0098DB"/>
    <a:srgbClr val="00549F"/>
    <a:srgbClr val="FDC82F"/>
    <a:srgbClr val="00338D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707" autoAdjust="0"/>
  </p:normalViewPr>
  <p:slideViewPr>
    <p:cSldViewPr snapToGrid="0">
      <p:cViewPr varScale="1">
        <p:scale>
          <a:sx n="90" d="100"/>
          <a:sy n="90" d="100"/>
        </p:scale>
        <p:origin x="30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Groovy scripts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Lines of Code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21301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EKSE core</c:v>
                </c:pt>
              </c:strCache>
            </c:strRef>
          </c:tx>
          <c:spPr>
            <a:solidFill>
              <a:srgbClr val="D0103A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Lines of Code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3695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009568"/>
        <c:axId val="181009952"/>
      </c:barChart>
      <c:catAx>
        <c:axId val="18100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1009952"/>
        <c:crosses val="autoZero"/>
        <c:auto val="1"/>
        <c:lblAlgn val="ctr"/>
        <c:lblOffset val="100"/>
        <c:noMultiLvlLbl val="0"/>
      </c:catAx>
      <c:valAx>
        <c:axId val="18100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100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71959304983992"/>
          <c:y val="5.6026175267049123E-2"/>
          <c:w val="0.30371216278006402"/>
          <c:h val="0.1171580105241789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5/26/2018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6596950" y="4580702"/>
            <a:ext cx="24038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Tom Moya Schiller | 28/05/2018 | Slide  </a:t>
            </a:r>
            <a:fld id="{93017BBB-5FD0-4D08-9221-35E9C9D983E4}" type="slidenum">
              <a:rPr lang="en-GB" sz="800" noProof="1" smtClean="0">
                <a:solidFill>
                  <a:schemeClr val="bg2"/>
                </a:solidFill>
              </a:rPr>
              <a:t>‹Nr.›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EKSE: A Command Line Interface for EGS-CC based Systems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228248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Tom Moya </a:t>
            </a:r>
            <a:r>
              <a:rPr lang="en-GB" dirty="0" smtClean="0">
                <a:solidFill>
                  <a:schemeClr val="bg1"/>
                </a:solidFill>
              </a:rPr>
              <a:t>Schiller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750704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28/05/2018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15600" y="3144473"/>
            <a:ext cx="521168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D</a:t>
            </a:r>
            <a:r>
              <a:rPr lang="en-GB" dirty="0" smtClean="0">
                <a:solidFill>
                  <a:schemeClr val="bg1"/>
                </a:solidFill>
              </a:rPr>
              <a:t>uring </a:t>
            </a:r>
            <a:r>
              <a:rPr lang="en-GB" dirty="0" smtClean="0">
                <a:solidFill>
                  <a:schemeClr val="bg1"/>
                </a:solidFill>
              </a:rPr>
              <a:t>conference: t_schiller@hotmail.com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Deployment Options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60" y="629133"/>
            <a:ext cx="7861390" cy="398875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95002" y="1736322"/>
            <a:ext cx="2237463" cy="88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Embedded in root container (e.g. for session startup)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06884" y="3885078"/>
            <a:ext cx="2341418" cy="88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Embedded in session container (e.g. for parameter access)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29547" y="2179915"/>
            <a:ext cx="2505693" cy="88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Embedded in external </a:t>
            </a:r>
            <a:r>
              <a:rPr lang="en-US" kern="0" dirty="0" err="1" smtClean="0"/>
              <a:t>OSGi</a:t>
            </a:r>
            <a:r>
              <a:rPr lang="en-US" kern="0" dirty="0" smtClean="0"/>
              <a:t> client application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2130586" y="1840676"/>
            <a:ext cx="2061404" cy="4037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Abgerundetes Rechteck 7"/>
          <p:cNvSpPr/>
          <p:nvPr/>
        </p:nvSpPr>
        <p:spPr>
          <a:xfrm>
            <a:off x="2220687" y="3924911"/>
            <a:ext cx="1850572" cy="4037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Abgerundetes Rechteck 8"/>
          <p:cNvSpPr/>
          <p:nvPr/>
        </p:nvSpPr>
        <p:spPr>
          <a:xfrm>
            <a:off x="6578929" y="1638795"/>
            <a:ext cx="1993145" cy="4037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65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Scripting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98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EKSE component itself is light-weight generic </a:t>
            </a:r>
            <a:r>
              <a:rPr lang="en-GB" dirty="0" smtClean="0"/>
              <a:t>container</a:t>
            </a:r>
            <a:endParaRPr lang="en-GB" dirty="0" smtClean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274676739"/>
              </p:ext>
            </p:extLst>
          </p:nvPr>
        </p:nvGraphicFramePr>
        <p:xfrm>
          <a:off x="172800" y="1631091"/>
          <a:ext cx="8748000" cy="221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2800" y="1125415"/>
            <a:ext cx="8748000" cy="78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>
              <a:buFont typeface="Arial" panose="020B0604020202020204" pitchFamily="34" charset="0"/>
              <a:buChar char="•"/>
            </a:pPr>
            <a:r>
              <a:rPr lang="en-US" kern="0" dirty="0" smtClean="0"/>
              <a:t>Most capabilities added through Groovy scripts which can be edited by the user, with currently 128 scripts already included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2800" y="3526970"/>
            <a:ext cx="8748000" cy="10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Scripts are building blocks which can depend on each other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kern="0" dirty="0" smtClean="0"/>
              <a:t>Increasingly complex interactions with EGS-CC based systems can be created and adjusted quickly and easily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029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Example Script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497"/>
            <a:ext cx="9144000" cy="36228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497"/>
            <a:ext cx="9144000" cy="36228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1497"/>
            <a:ext cx="9144000" cy="36228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1497"/>
            <a:ext cx="9144000" cy="3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Enabling Dynamic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94303"/>
            <a:ext cx="8748000" cy="36560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EKSE scripts can be edited at runtime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Allow </a:t>
            </a:r>
            <a:r>
              <a:rPr lang="en-GB" dirty="0" smtClean="0"/>
              <a:t>exploratory development using quick cycles of source code changes and testing these changes in running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Scripts synchronized between </a:t>
            </a:r>
            <a:r>
              <a:rPr lang="en-GB" dirty="0" smtClean="0"/>
              <a:t>different containers and different users </a:t>
            </a:r>
            <a:r>
              <a:rPr lang="en-GB" dirty="0" smtClean="0"/>
              <a:t>using </a:t>
            </a:r>
            <a:r>
              <a:rPr lang="en-GB" dirty="0" smtClean="0"/>
              <a:t>git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Even </a:t>
            </a:r>
            <a:r>
              <a:rPr lang="en-GB" dirty="0" smtClean="0"/>
              <a:t>more dynamic approach possible using interactive mode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Instead of creating whole script at once, interaction with the backend line-by-line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7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Automation of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696787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EKSE allows automation of </a:t>
            </a:r>
            <a:r>
              <a:rPr lang="en-GB" dirty="0" smtClean="0"/>
              <a:t>tests with light weight testing framework entirely provided </a:t>
            </a:r>
            <a:r>
              <a:rPr lang="en-GB" dirty="0" smtClean="0"/>
              <a:t>in the form of </a:t>
            </a:r>
            <a:r>
              <a:rPr lang="en-GB" dirty="0" smtClean="0"/>
              <a:t>modifiable Groovy scripts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0" y="1423987"/>
            <a:ext cx="75057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Automation of Common </a:t>
            </a:r>
            <a:r>
              <a:rPr lang="en-GB" dirty="0"/>
              <a:t>I</a:t>
            </a:r>
            <a:r>
              <a:rPr lang="en-GB" dirty="0" smtClean="0"/>
              <a:t>nteractions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3086" y="590550"/>
            <a:ext cx="4465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kern="0" dirty="0" smtClean="0"/>
              <a:t>Startup of Test System Instance in EKSE: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6800" y="590550"/>
            <a:ext cx="4465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Manual startup without EKSE:</a:t>
            </a:r>
            <a:endParaRPr lang="en-US" kern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5" y="1209675"/>
            <a:ext cx="4105275" cy="22288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084" y="3705225"/>
            <a:ext cx="4465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Enter </a:t>
            </a:r>
            <a:r>
              <a:rPr lang="en-US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egscc:preparetsi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3083" y="4076700"/>
            <a:ext cx="4465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Wait until sessions have been started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74" y="1171575"/>
            <a:ext cx="3819525" cy="226695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08958" y="4189503"/>
            <a:ext cx="4465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Log in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57" y="2042619"/>
            <a:ext cx="3609975" cy="19431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08958" y="4189503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Enter login credentials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974" y="1171575"/>
            <a:ext cx="3819525" cy="291465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08958" y="4189503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Create New Session Profile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081" y="1171575"/>
            <a:ext cx="3819525" cy="291465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08958" y="4189503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Enter preparation session data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081" y="1171575"/>
            <a:ext cx="3819525" cy="291465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89905" y="4189503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Start preparation session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268" y="1699464"/>
            <a:ext cx="3324225" cy="2114550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608957" y="4185489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Await session startup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606" y="1162050"/>
            <a:ext cx="3819525" cy="2914650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628010" y="4185489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After session has started…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2605" y="1162050"/>
            <a:ext cx="3819525" cy="2914650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546800" y="4164942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… await completion message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2968" y="1192122"/>
            <a:ext cx="3819525" cy="2914650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03695" y="4147389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Then create a new session profile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2855" y="1191884"/>
            <a:ext cx="3819525" cy="2914650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03695" y="4156914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Enter </a:t>
            </a:r>
            <a:r>
              <a:rPr lang="en-US" kern="0" dirty="0" err="1" smtClean="0"/>
              <a:t>mandcops</a:t>
            </a:r>
            <a:r>
              <a:rPr lang="en-US" kern="0" dirty="0" smtClean="0"/>
              <a:t> session configuration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2629" y="1201409"/>
            <a:ext cx="3819525" cy="2914650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534773" y="4156914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Start the </a:t>
            </a:r>
            <a:r>
              <a:rPr lang="en-US" kern="0" dirty="0" err="1" smtClean="0"/>
              <a:t>mandcops</a:t>
            </a:r>
            <a:r>
              <a:rPr lang="en-US" kern="0" dirty="0" smtClean="0"/>
              <a:t> session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2604" y="1200150"/>
            <a:ext cx="3819525" cy="2914650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534773" y="4185489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Join the </a:t>
            </a:r>
            <a:r>
              <a:rPr lang="en-US" kern="0" dirty="0" err="1" smtClean="0"/>
              <a:t>mandcops</a:t>
            </a:r>
            <a:r>
              <a:rPr lang="en-US" kern="0" dirty="0" smtClean="0"/>
              <a:t> session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2290" y="1171575"/>
            <a:ext cx="3819525" cy="2914650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525247" y="4175964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Switch to Monitoring perspective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1813" y="1162050"/>
            <a:ext cx="3819525" cy="2914650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468424" y="4175964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Select the </a:t>
            </a:r>
            <a:r>
              <a:rPr lang="en-US" kern="0" dirty="0" err="1" smtClean="0"/>
              <a:t>StartTmFlow</a:t>
            </a:r>
            <a:r>
              <a:rPr lang="en-US" kern="0" dirty="0" smtClean="0"/>
              <a:t> activity…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21021" y="1171575"/>
            <a:ext cx="3819525" cy="2914650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456397" y="4175964"/>
            <a:ext cx="4465875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… and invoke it</a:t>
            </a:r>
            <a:endParaRPr lang="en-US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212315" y="3672635"/>
            <a:ext cx="8778807" cy="8938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>
              <a:buFont typeface="Wingdings" panose="05000000000000000000" pitchFamily="2" charset="2"/>
              <a:buChar char="Ø"/>
            </a:pPr>
            <a:r>
              <a:rPr lang="en-US" kern="0" dirty="0" smtClean="0"/>
              <a:t>Large time reduction </a:t>
            </a:r>
            <a:r>
              <a:rPr lang="en-US" kern="0" dirty="0" smtClean="0"/>
              <a:t>in common interactions with EGS-CC Test System Instance by using EKSE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412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4" grpId="0" animBg="1"/>
      <p:bldP spid="18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Configuration Tracking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674880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Configuration tracking in EGS-CC allows handling different versions of monitored systems and clearly identifying used versions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2800" y="1402080"/>
            <a:ext cx="8748000" cy="32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Ability originally foreseen with graphical interface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2800" y="1802640"/>
            <a:ext cx="8748000" cy="8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Performed by system administrators, possibly for several machines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kern="0" dirty="0" smtClean="0"/>
              <a:t>Command line based interactions preferred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2800" y="2490600"/>
            <a:ext cx="8748000" cy="3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21 scripts created as configuration tracking interface based on EKSE: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2800" y="2804160"/>
            <a:ext cx="874800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egscc:ct:assignsobtosession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egscc:ct:discardsobchanges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egscc:ct:listcommittedsobs</a:t>
            </a: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egscc:ct:commitsob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egscc:ct:displaysob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egscc:ct:listopensobs</a:t>
            </a: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egscc:ct:copycitosob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egscc:ct:editsob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egscc:ct:listsobs</a:t>
            </a: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egscc:ct:copysob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egscc:ct:enablesobstrapper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egscc:ct:opensob</a:t>
            </a: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egscc:ct:createsob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egscc:ct:exportci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egscc:ct:refreshsob</a:t>
            </a: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egscc:ct:deletesob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egscc:ct:importci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egscc:ct:removecifromsob</a:t>
            </a:r>
            <a:endParaRPr lang="en-US" sz="12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tabLst>
                <a:tab pos="2955925" algn="l"/>
                <a:tab pos="6003925" algn="l"/>
              </a:tabLst>
            </a:pP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egscc:ct:disablesobstrapper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egscc:ct:listcis</a:t>
            </a:r>
            <a:r>
              <a:rPr lang="en-US" sz="12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egscc:ct:validatesob</a:t>
            </a:r>
            <a:endParaRPr lang="en-US" sz="12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Ad-hoc Basis for Further 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698814"/>
            <a:ext cx="8748000" cy="1040640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EKSE scripts can serve as ad-hoc adapters</a:t>
            </a:r>
          </a:p>
          <a:p>
            <a:pPr marL="14386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Enable quick and simple connection to external systems for technology demonstrations and prototypes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086" y="3858231"/>
            <a:ext cx="8748000" cy="7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>
              <a:buFont typeface="Arial" panose="020B0604020202020204" pitchFamily="34" charset="0"/>
              <a:buChar char="•"/>
            </a:pPr>
            <a:r>
              <a:rPr lang="en-US" kern="0" dirty="0" smtClean="0"/>
              <a:t>Example: Connecting EGS-CC to Open MCT </a:t>
            </a:r>
            <a:r>
              <a:rPr lang="en-US" kern="0" dirty="0" smtClean="0"/>
              <a:t>by NASA</a:t>
            </a:r>
          </a:p>
          <a:p>
            <a:pPr marL="1438650" lvl="1" indent="-285750">
              <a:buFont typeface="Wingdings" panose="05000000000000000000" pitchFamily="2" charset="2"/>
              <a:buChar char="Ø"/>
            </a:pPr>
            <a:r>
              <a:rPr lang="en-US" kern="0" dirty="0" smtClean="0"/>
              <a:t>Connection and first demonstration achieved within one day</a:t>
            </a:r>
            <a:endParaRPr lang="en-US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2" y="778414"/>
            <a:ext cx="9063613" cy="29211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" y="1109573"/>
            <a:ext cx="6235190" cy="27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71870"/>
            <a:ext cx="8748000" cy="3678530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Scripting </a:t>
            </a:r>
            <a:r>
              <a:rPr lang="en-GB" dirty="0" smtClean="0"/>
              <a:t>coordination between different users adjusting scripts for their own needs can be challenging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Variable nature of scripts leads to unusual software </a:t>
            </a:r>
            <a:r>
              <a:rPr lang="en-GB" dirty="0" smtClean="0"/>
              <a:t>life </a:t>
            </a:r>
            <a:r>
              <a:rPr lang="en-GB" dirty="0" smtClean="0"/>
              <a:t>cycle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EKSE core component only changed a few times a year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Scripts can be updated many times daily</a:t>
            </a:r>
            <a:endParaRPr lang="en-GB" dirty="0" smtClean="0"/>
          </a:p>
          <a:p>
            <a:pPr marL="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Scripts </a:t>
            </a:r>
            <a:r>
              <a:rPr lang="en-GB" dirty="0" smtClean="0"/>
              <a:t>originally foreseen for throwaway tests can be difficult to scale up for realistically sized </a:t>
            </a:r>
            <a:r>
              <a:rPr lang="en-GB" dirty="0" smtClean="0"/>
              <a:t>systems</a:t>
            </a:r>
            <a:endParaRPr lang="en-GB" dirty="0"/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Work </a:t>
            </a:r>
            <a:r>
              <a:rPr lang="en-US" dirty="0"/>
              <a:t>of transferring scripts into generic EGS-CC toolkit still ongoing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91117"/>
            <a:ext cx="8748000" cy="3859284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 smtClean="0"/>
              <a:t>EKSE </a:t>
            </a:r>
            <a:r>
              <a:rPr lang="en-US" dirty="0" smtClean="0"/>
              <a:t>has been used to more clearly understand origins of various SPRs in the EGS-CC project</a:t>
            </a:r>
            <a:endParaRPr lang="en-US" sz="800" dirty="0" smtClean="0"/>
          </a:p>
          <a:p>
            <a:pPr marL="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Demonstrates </a:t>
            </a:r>
            <a:r>
              <a:rPr lang="en-US" dirty="0" smtClean="0"/>
              <a:t>easy extensibility of EGS-CC based </a:t>
            </a:r>
            <a:r>
              <a:rPr lang="en-US" dirty="0" smtClean="0"/>
              <a:t>systems</a:t>
            </a:r>
            <a:endParaRPr lang="en-US" sz="800" dirty="0" smtClean="0"/>
          </a:p>
          <a:p>
            <a:pPr indent="0"/>
            <a:r>
              <a:rPr lang="en-US" sz="800" dirty="0" smtClean="0"/>
              <a:t>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 smtClean="0"/>
              <a:t>EKSE is used daily by several developers, so far especially at ESOC but also in other locations</a:t>
            </a:r>
          </a:p>
          <a:p>
            <a:pPr marL="14386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</a:t>
            </a:r>
            <a:r>
              <a:rPr lang="en-US" dirty="0"/>
              <a:t>r</a:t>
            </a:r>
            <a:r>
              <a:rPr lang="en-US" dirty="0" smtClean="0"/>
              <a:t>eate quick test scripts for investigating system behavior</a:t>
            </a:r>
          </a:p>
          <a:p>
            <a:pPr marL="14386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Automate various </a:t>
            </a:r>
            <a:r>
              <a:rPr lang="en-US" dirty="0" smtClean="0"/>
              <a:t>repetitive interactions with the EGS-CC Test System Instance</a:t>
            </a:r>
            <a:endParaRPr lang="en-US" sz="800" dirty="0" smtClean="0"/>
          </a:p>
          <a:p>
            <a:pPr marL="1438650" lvl="1" indent="-285750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 smtClean="0"/>
              <a:t>Re-using </a:t>
            </a:r>
            <a:r>
              <a:rPr lang="en-US" dirty="0" smtClean="0"/>
              <a:t>existing </a:t>
            </a:r>
            <a:r>
              <a:rPr lang="en-US" dirty="0" err="1" smtClean="0"/>
              <a:t>Karaf</a:t>
            </a:r>
            <a:r>
              <a:rPr lang="en-US" dirty="0" smtClean="0"/>
              <a:t> </a:t>
            </a:r>
            <a:r>
              <a:rPr lang="en-US" dirty="0" smtClean="0"/>
              <a:t>console seems to have been a good idea, </a:t>
            </a:r>
            <a:r>
              <a:rPr lang="en-US" dirty="0" smtClean="0"/>
              <a:t>as identified disadvantages could be </a:t>
            </a:r>
            <a:r>
              <a:rPr lang="en-US" dirty="0" smtClean="0"/>
              <a:t>largely circumvented</a:t>
            </a:r>
          </a:p>
          <a:p>
            <a:pPr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6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What is EGS-CC?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European </a:t>
            </a:r>
            <a:r>
              <a:rPr lang="en-US" dirty="0"/>
              <a:t>Ground Systems Common </a:t>
            </a:r>
            <a:r>
              <a:rPr lang="en-US" dirty="0" smtClean="0"/>
              <a:t>Core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everal Java components making up system core and reference implementation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Service-oriented architecture based on </a:t>
            </a:r>
            <a:r>
              <a:rPr lang="en-US" dirty="0" err="1" smtClean="0"/>
              <a:t>OSGi</a:t>
            </a:r>
            <a:r>
              <a:rPr lang="en-US" dirty="0" smtClean="0"/>
              <a:t> allows easy </a:t>
            </a:r>
            <a:r>
              <a:rPr lang="en-US" dirty="0" smtClean="0"/>
              <a:t>extensibility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 smtClean="0"/>
              <a:t>EGS-CC itself will be basis for various monitoring and control systems for missions in pre- and post-launch phases and even for ground stations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EGS-CC based systems share common core and possibly parts of reference </a:t>
            </a:r>
            <a:r>
              <a:rPr lang="en-US" dirty="0" smtClean="0"/>
              <a:t>implementation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 System Instance delivered as demonstration of core capabilities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750"/>
            <a:ext cx="9144000" cy="2863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EGS-CC Test System Instance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0337" y="564906"/>
            <a:ext cx="2140299" cy="465257"/>
          </a:xfrm>
        </p:spPr>
        <p:txBody>
          <a:bodyPr/>
          <a:lstStyle/>
          <a:p>
            <a:pPr indent="0"/>
            <a:r>
              <a:rPr lang="en-GB" dirty="0" smtClean="0"/>
              <a:t>Long term storage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30252" y="566424"/>
            <a:ext cx="2190539" cy="46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is-IS" kern="0" dirty="0" smtClean="0"/>
              <a:t>Backend container</a:t>
            </a:r>
            <a:endParaRPr lang="is-I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1903" y="3811141"/>
            <a:ext cx="1326380" cy="66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/>
            <a:r>
              <a:rPr lang="is-IS" kern="0" dirty="0" smtClean="0"/>
              <a:t>Spacecraft</a:t>
            </a:r>
          </a:p>
          <a:p>
            <a:pPr indent="0" algn="ctr"/>
            <a:r>
              <a:rPr lang="is-IS" kern="0" dirty="0" smtClean="0"/>
              <a:t>Simulator</a:t>
            </a:r>
            <a:endParaRPr lang="is-I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69799" y="3813962"/>
            <a:ext cx="2730579" cy="6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/>
            <a:r>
              <a:rPr lang="is-IS" kern="0" dirty="0" smtClean="0"/>
              <a:t>Session child container</a:t>
            </a:r>
          </a:p>
          <a:p>
            <a:pPr indent="0" algn="ctr"/>
            <a:r>
              <a:rPr lang="is-IS" kern="0" dirty="0"/>
              <a:t>i</a:t>
            </a:r>
            <a:r>
              <a:rPr lang="is-IS" kern="0" dirty="0" smtClean="0"/>
              <a:t>s one M&amp;C system </a:t>
            </a:r>
            <a:endParaRPr lang="is-IS" kern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751"/>
            <a:ext cx="9144000" cy="28632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6750"/>
            <a:ext cx="9144000" cy="286327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411451" y="3791045"/>
            <a:ext cx="1909610" cy="6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/>
            <a:r>
              <a:rPr lang="de-DE" kern="0" dirty="0" err="1" smtClean="0"/>
              <a:t>Graphical</a:t>
            </a:r>
            <a:endParaRPr lang="de-DE" kern="0" dirty="0"/>
          </a:p>
          <a:p>
            <a:pPr indent="0" algn="ctr"/>
            <a:r>
              <a:rPr lang="de-DE" kern="0" dirty="0" err="1" smtClean="0"/>
              <a:t>user</a:t>
            </a:r>
            <a:r>
              <a:rPr lang="de-DE" kern="0" dirty="0" smtClean="0"/>
              <a:t> </a:t>
            </a:r>
            <a:r>
              <a:rPr lang="de-DE" kern="0" dirty="0" err="1" smtClean="0"/>
              <a:t>interface</a:t>
            </a:r>
            <a:endParaRPr lang="is-IS" kern="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6749"/>
            <a:ext cx="9144000" cy="286327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6748"/>
            <a:ext cx="9144000" cy="286327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36747"/>
            <a:ext cx="9144000" cy="2863273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18186" y="1435796"/>
            <a:ext cx="2912803" cy="46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/>
            <a:r>
              <a:rPr lang="de-DE" kern="0" dirty="0" smtClean="0"/>
              <a:t>Service </a:t>
            </a:r>
            <a:r>
              <a:rPr lang="de-DE" kern="0" dirty="0" err="1" smtClean="0"/>
              <a:t>discovery</a:t>
            </a:r>
            <a:r>
              <a:rPr lang="de-DE" kern="0" dirty="0" smtClean="0"/>
              <a:t> </a:t>
            </a: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25045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Starting Situation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87008"/>
            <a:ext cx="8748000" cy="3823200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Interaction with delivered EGS-CC Test System Instance only possible through User Interface (UIF) </a:t>
            </a:r>
            <a:r>
              <a:rPr lang="en-GB" dirty="0"/>
              <a:t>component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Unclear whether front- or backend are responsible when problems are discovered</a:t>
            </a:r>
            <a:endParaRPr lang="en-GB" dirty="0"/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Automating repetitive tasks in real running system based on UIF is </a:t>
            </a:r>
            <a:r>
              <a:rPr lang="en-GB" dirty="0" smtClean="0"/>
              <a:t>challenging</a:t>
            </a:r>
            <a:r>
              <a:rPr lang="en-GB" sz="800" dirty="0" smtClean="0"/>
              <a:t/>
            </a:r>
            <a:br>
              <a:rPr lang="en-GB" sz="800" dirty="0" smtClean="0"/>
            </a:br>
            <a:endParaRPr lang="en-GB" sz="800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Fine-grained documentation for individual API calls lacking, requiring explorative development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Dynamic way of reloading source code into running Test System needed to avoid lengthy restarts between throwaway trial </a:t>
            </a:r>
            <a:r>
              <a:rPr lang="en-GB" dirty="0" smtClean="0"/>
              <a:t>runs</a:t>
            </a:r>
            <a:r>
              <a:rPr lang="en-GB" sz="800" dirty="0" smtClean="0"/>
              <a:t/>
            </a:r>
            <a:br>
              <a:rPr lang="en-GB" sz="800" dirty="0" smtClean="0"/>
            </a:b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Creation </a:t>
            </a:r>
            <a:r>
              <a:rPr lang="en-GB" dirty="0"/>
              <a:t>of </a:t>
            </a:r>
            <a:r>
              <a:rPr lang="en-GB" dirty="0" smtClean="0"/>
              <a:t>new non-graphical </a:t>
            </a:r>
            <a:r>
              <a:rPr lang="en-GB" dirty="0"/>
              <a:t>interface for accessing </a:t>
            </a:r>
            <a:r>
              <a:rPr lang="en-GB" dirty="0" smtClean="0"/>
              <a:t>EGS-CC-based </a:t>
            </a:r>
            <a:r>
              <a:rPr lang="en-GB" dirty="0"/>
              <a:t>systems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324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81480"/>
            <a:ext cx="8748000" cy="3823200"/>
          </a:xfrm>
        </p:spPr>
        <p:txBody>
          <a:bodyPr/>
          <a:lstStyle/>
          <a:p>
            <a:pPr marL="342900">
              <a:buFont typeface="+mj-lt"/>
              <a:buAutoNum type="arabicPeriod"/>
            </a:pPr>
            <a:r>
              <a:rPr lang="en-GB" dirty="0" smtClean="0"/>
              <a:t>Simplifying usage of EGS-CC based system to counter steep learning curve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Enabling repeatable interactions with easy sharing and storage of outcomes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Enabling automation of individual or several test steps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Using direct access to components to determine where problems might be located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Enabling direct interaction with usually hidden local interfaces to more deeply analyse system under test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Enabling system administrator execution of basic tasks such as creating and starting sessions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Providing the means for exploratory development by allowing user to redefine scripts during runtime of EGS-CC based system</a:t>
            </a:r>
          </a:p>
          <a:p>
            <a:pPr marL="342900">
              <a:buFont typeface="+mj-lt"/>
              <a:buAutoNum type="arabicPeriod"/>
            </a:pPr>
            <a:r>
              <a:rPr lang="en-GB" dirty="0" smtClean="0"/>
              <a:t>Improving speed of new developments by recombining existing building blocks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4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Possible Implementation Approaches</a:t>
            </a:r>
            <a:endParaRPr lang="en-GB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Expanding existing command line </a:t>
            </a:r>
            <a:r>
              <a:rPr lang="en-GB" dirty="0" smtClean="0"/>
              <a:t>tool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/>
              <a:t>Script Execution Command </a:t>
            </a:r>
            <a:r>
              <a:rPr lang="en-GB" dirty="0" smtClean="0"/>
              <a:t>Line already delivered as part of EGS-CC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Component </a:t>
            </a:r>
            <a:r>
              <a:rPr lang="en-GB" dirty="0" smtClean="0"/>
              <a:t>not directly interactive but started again for each </a:t>
            </a:r>
            <a:r>
              <a:rPr lang="en-GB" dirty="0" smtClean="0"/>
              <a:t>command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Simplifies automation using shell scripts, as commands can be called directly from operating system terminals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Introduces unnecessary overhead, as each time new connection to</a:t>
            </a:r>
            <a:br>
              <a:rPr lang="en-GB" dirty="0" smtClean="0"/>
            </a:br>
            <a:r>
              <a:rPr lang="en-GB" dirty="0" smtClean="0"/>
              <a:t>EGS-CC backend established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Ability </a:t>
            </a:r>
            <a:r>
              <a:rPr lang="en-GB" dirty="0" smtClean="0"/>
              <a:t>to </a:t>
            </a:r>
            <a:r>
              <a:rPr lang="en-GB" dirty="0" smtClean="0"/>
              <a:t>interactively access a running EGS-CC based system seen as too fundamental to go ahead using this component only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0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Possible Implementation Approaches</a:t>
            </a:r>
            <a:endParaRPr lang="en-GB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GB" dirty="0" smtClean="0"/>
              <a:t>Creating new </a:t>
            </a:r>
            <a:r>
              <a:rPr lang="en-GB" dirty="0" smtClean="0"/>
              <a:t>fully external program connecting to EGS-CC based system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 smtClean="0"/>
              <a:t>At the time, EGS-CC </a:t>
            </a:r>
            <a:r>
              <a:rPr lang="en-US" dirty="0"/>
              <a:t>only accessible via local infrastructure component and </a:t>
            </a:r>
            <a:r>
              <a:rPr lang="en-US" dirty="0" err="1"/>
              <a:t>OSGi</a:t>
            </a:r>
            <a:r>
              <a:rPr lang="en-US" dirty="0"/>
              <a:t> services (no REST API, CORBA interface, etc</a:t>
            </a:r>
            <a:r>
              <a:rPr lang="en-US" dirty="0" smtClean="0"/>
              <a:t>.)</a:t>
            </a:r>
          </a:p>
          <a:p>
            <a:pPr marL="1438650" lvl="1" indent="-285750"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dapter component inside EGS-CC paired with external program would be possible but unnecessarily difficult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Command line could be traditional program running as part of a terminal session or graphical program showing a terminal-like environment to the user</a:t>
            </a:r>
            <a:endParaRPr lang="en-GB" dirty="0"/>
          </a:p>
          <a:p>
            <a:pPr marL="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dirty="0" smtClean="0"/>
              <a:t>Referred </a:t>
            </a:r>
            <a:r>
              <a:rPr lang="en-GB" dirty="0" smtClean="0"/>
              <a:t>to as ESCLI – EGS-CC Standalone Command Line Interface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Possible Implementation Approaches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800" y="638296"/>
            <a:ext cx="8748000" cy="743254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de-DE" dirty="0" err="1" smtClean="0"/>
              <a:t>Extending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entirely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0" y="1503904"/>
            <a:ext cx="8770216" cy="2042775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72800" y="1098827"/>
            <a:ext cx="8748000" cy="7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kern="0" dirty="0" err="1" smtClean="0"/>
              <a:t>Karaf</a:t>
            </a:r>
            <a:r>
              <a:rPr lang="de-DE" kern="0" dirty="0" smtClean="0"/>
              <a:t> </a:t>
            </a:r>
            <a:r>
              <a:rPr lang="de-DE" kern="0" dirty="0" err="1" smtClean="0"/>
              <a:t>container</a:t>
            </a:r>
            <a:r>
              <a:rPr lang="de-DE" kern="0" dirty="0" smtClean="0"/>
              <a:t> </a:t>
            </a:r>
            <a:r>
              <a:rPr lang="de-DE" kern="0" dirty="0" err="1" smtClean="0"/>
              <a:t>used</a:t>
            </a:r>
            <a:r>
              <a:rPr lang="de-DE" kern="0" dirty="0" smtClean="0"/>
              <a:t> </a:t>
            </a:r>
            <a:r>
              <a:rPr lang="de-DE" kern="0" dirty="0" err="1" smtClean="0"/>
              <a:t>already</a:t>
            </a:r>
            <a:r>
              <a:rPr lang="de-DE" kern="0" dirty="0" smtClean="0"/>
              <a:t> </a:t>
            </a:r>
            <a:r>
              <a:rPr lang="de-DE" kern="0" dirty="0" err="1" smtClean="0"/>
              <a:t>within</a:t>
            </a:r>
            <a:r>
              <a:rPr lang="de-DE" kern="0" dirty="0" smtClean="0"/>
              <a:t> EGS-CC, </a:t>
            </a:r>
            <a:r>
              <a:rPr lang="de-DE" kern="0" dirty="0" err="1" smtClean="0"/>
              <a:t>containing</a:t>
            </a:r>
            <a:r>
              <a:rPr lang="de-DE" kern="0" dirty="0" smtClean="0"/>
              <a:t> </a:t>
            </a:r>
            <a:r>
              <a:rPr lang="de-DE" kern="0" dirty="0" err="1" smtClean="0"/>
              <a:t>Gogo</a:t>
            </a:r>
            <a:r>
              <a:rPr lang="de-DE" kern="0" dirty="0" smtClean="0"/>
              <a:t> </a:t>
            </a:r>
            <a:r>
              <a:rPr lang="de-DE" kern="0" dirty="0" err="1" smtClean="0"/>
              <a:t>command</a:t>
            </a:r>
            <a:r>
              <a:rPr lang="de-DE" kern="0" dirty="0" smtClean="0"/>
              <a:t> </a:t>
            </a:r>
            <a:r>
              <a:rPr lang="de-DE" kern="0" dirty="0" err="1" smtClean="0"/>
              <a:t>line</a:t>
            </a:r>
            <a:r>
              <a:rPr lang="de-DE" kern="0" dirty="0" smtClean="0"/>
              <a:t>:</a:t>
            </a:r>
            <a:endParaRPr lang="is-IS" kern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2800" y="4092363"/>
            <a:ext cx="8748000" cy="7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kern="0" dirty="0" err="1"/>
              <a:t>R</a:t>
            </a:r>
            <a:r>
              <a:rPr lang="de-DE" kern="0" dirty="0" err="1" smtClean="0"/>
              <a:t>eferred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as</a:t>
            </a:r>
            <a:r>
              <a:rPr lang="de-DE" kern="0" dirty="0" smtClean="0"/>
              <a:t> EKSE - EGS-CC </a:t>
            </a:r>
            <a:r>
              <a:rPr lang="de-DE" kern="0" dirty="0" err="1" smtClean="0"/>
              <a:t>Karaf</a:t>
            </a:r>
            <a:r>
              <a:rPr lang="de-DE" kern="0" dirty="0" smtClean="0"/>
              <a:t> Shell Extension</a:t>
            </a:r>
            <a:endParaRPr lang="is-IS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72800" y="3297406"/>
            <a:ext cx="8748000" cy="7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>
              <a:buFont typeface="Arial" panose="020B0604020202020204" pitchFamily="34" charset="0"/>
              <a:buChar char="•"/>
            </a:pPr>
            <a:r>
              <a:rPr lang="de-DE" kern="0" dirty="0" smtClean="0"/>
              <a:t>Re-</a:t>
            </a:r>
            <a:r>
              <a:rPr lang="de-DE" kern="0" dirty="0" err="1" smtClean="0"/>
              <a:t>using</a:t>
            </a:r>
            <a:r>
              <a:rPr lang="de-DE" kern="0" dirty="0" smtClean="0"/>
              <a:t>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de-DE" kern="0" dirty="0" err="1" smtClean="0"/>
              <a:t>already</a:t>
            </a:r>
            <a:r>
              <a:rPr lang="de-DE" kern="0" dirty="0" smtClean="0"/>
              <a:t> </a:t>
            </a:r>
            <a:r>
              <a:rPr lang="de-DE" kern="0" dirty="0" err="1" smtClean="0"/>
              <a:t>use</a:t>
            </a:r>
            <a:r>
              <a:rPr lang="de-DE" kern="0" dirty="0" err="1" smtClean="0"/>
              <a:t>d</a:t>
            </a:r>
            <a:r>
              <a:rPr lang="de-DE" kern="0" dirty="0" smtClean="0"/>
              <a:t> </a:t>
            </a:r>
            <a:r>
              <a:rPr lang="de-DE" kern="0" dirty="0" smtClean="0"/>
              <a:t>in</a:t>
            </a:r>
            <a:br>
              <a:rPr lang="de-DE" kern="0" dirty="0" smtClean="0"/>
            </a:br>
            <a:r>
              <a:rPr lang="de-DE" kern="0" dirty="0" smtClean="0"/>
              <a:t>EGS-CC </a:t>
            </a:r>
            <a:r>
              <a:rPr lang="de-DE" kern="0" dirty="0" err="1" smtClean="0"/>
              <a:t>adds</a:t>
            </a:r>
            <a:r>
              <a:rPr lang="de-DE" kern="0" dirty="0" smtClean="0"/>
              <a:t> </a:t>
            </a:r>
            <a:r>
              <a:rPr lang="de-DE" kern="0" dirty="0" err="1" smtClean="0"/>
              <a:t>functionality</a:t>
            </a:r>
            <a:r>
              <a:rPr lang="de-DE" kern="0" dirty="0" smtClean="0"/>
              <a:t> </a:t>
            </a:r>
            <a:r>
              <a:rPr lang="de-DE" kern="0" dirty="0" err="1" smtClean="0"/>
              <a:t>without</a:t>
            </a:r>
            <a:r>
              <a:rPr lang="de-DE" kern="0" dirty="0" smtClean="0"/>
              <a:t> </a:t>
            </a:r>
            <a:r>
              <a:rPr lang="de-DE" kern="0" dirty="0" err="1" smtClean="0"/>
              <a:t>adding</a:t>
            </a:r>
            <a:r>
              <a:rPr lang="de-DE" kern="0" dirty="0" smtClean="0"/>
              <a:t> </a:t>
            </a:r>
            <a:r>
              <a:rPr lang="de-DE" kern="0" dirty="0" err="1" smtClean="0"/>
              <a:t>complexity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user</a:t>
            </a:r>
            <a:endParaRPr lang="is-IS" kern="0" dirty="0"/>
          </a:p>
        </p:txBody>
      </p:sp>
    </p:spTree>
    <p:extLst>
      <p:ext uri="{BB962C8B-B14F-4D97-AF65-F5344CB8AC3E}">
        <p14:creationId xmlns:p14="http://schemas.microsoft.com/office/powerpoint/2010/main" val="27059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Possible Implementation Approaches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35" y="1436914"/>
            <a:ext cx="6712927" cy="2743200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709714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implementing</a:t>
            </a:r>
            <a:r>
              <a:rPr lang="de-DE" dirty="0" smtClean="0"/>
              <a:t> simple </a:t>
            </a:r>
            <a:r>
              <a:rPr lang="de-DE" dirty="0" err="1" smtClean="0"/>
              <a:t>command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large </a:t>
            </a:r>
            <a:r>
              <a:rPr lang="de-DE" dirty="0" err="1" smtClean="0"/>
              <a:t>freedom</a:t>
            </a:r>
            <a:r>
              <a:rPr lang="de-DE" dirty="0" smtClean="0"/>
              <a:t>, e.g.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displaying</a:t>
            </a:r>
            <a:r>
              <a:rPr lang="de-DE" dirty="0" smtClean="0"/>
              <a:t> </a:t>
            </a:r>
            <a:r>
              <a:rPr lang="de-DE" dirty="0" err="1" smtClean="0"/>
              <a:t>hints</a:t>
            </a:r>
            <a:r>
              <a:rPr lang="de-DE" dirty="0" smtClean="0"/>
              <a:t>:</a:t>
            </a:r>
            <a:endParaRPr lang="is-I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97999" y="4180114"/>
            <a:ext cx="8748000" cy="3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kern="0" dirty="0" err="1" smtClean="0"/>
              <a:t>Ultimately</a:t>
            </a:r>
            <a:r>
              <a:rPr lang="de-DE" kern="0" dirty="0"/>
              <a:t> </a:t>
            </a:r>
            <a:r>
              <a:rPr lang="de-DE" kern="0" dirty="0" err="1" smtClean="0"/>
              <a:t>re-using</a:t>
            </a:r>
            <a:r>
              <a:rPr lang="de-DE" kern="0" dirty="0" smtClean="0"/>
              <a:t> simple </a:t>
            </a:r>
            <a:r>
              <a:rPr lang="de-DE" kern="0" dirty="0" err="1" smtClean="0"/>
              <a:t>console</a:t>
            </a:r>
            <a:r>
              <a:rPr lang="de-DE" kern="0" dirty="0" smtClean="0"/>
              <a:t> </a:t>
            </a:r>
            <a:r>
              <a:rPr lang="de-DE" kern="0" dirty="0" err="1" smtClean="0"/>
              <a:t>more</a:t>
            </a:r>
            <a:r>
              <a:rPr lang="de-DE" kern="0" dirty="0" smtClean="0"/>
              <a:t> maintainable </a:t>
            </a:r>
            <a:r>
              <a:rPr lang="de-DE" kern="0" dirty="0" err="1" smtClean="0"/>
              <a:t>though</a:t>
            </a:r>
            <a:endParaRPr lang="is-IS" kern="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35" y="1436914"/>
            <a:ext cx="67129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f2760952-b3bb-408f-ace6-eb1e07642b86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965</Words>
  <Application>Microsoft Office PowerPoint</Application>
  <PresentationFormat>Bildschirmpräsentation (16:9)</PresentationFormat>
  <Paragraphs>145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Wingdings</vt:lpstr>
      <vt:lpstr>Esa presentation</vt:lpstr>
      <vt:lpstr>PowerPoint-Präsentation</vt:lpstr>
      <vt:lpstr>What is EGS-CC?</vt:lpstr>
      <vt:lpstr>EGS-CC Test System Instance Overview</vt:lpstr>
      <vt:lpstr>Starting Situation</vt:lpstr>
      <vt:lpstr>Use Cases</vt:lpstr>
      <vt:lpstr>Possible Implementation Approaches</vt:lpstr>
      <vt:lpstr>Possible Implementation Approaches</vt:lpstr>
      <vt:lpstr>Possible Implementation Approaches</vt:lpstr>
      <vt:lpstr>Possible Implementation Approaches</vt:lpstr>
      <vt:lpstr>Deployment Options</vt:lpstr>
      <vt:lpstr>Scripting Approach</vt:lpstr>
      <vt:lpstr>Example Script</vt:lpstr>
      <vt:lpstr>Enabling Dynamic Interactions</vt:lpstr>
      <vt:lpstr>Automation of Tests</vt:lpstr>
      <vt:lpstr>Automation of Common Interactions</vt:lpstr>
      <vt:lpstr>Configuration Tracking Interface</vt:lpstr>
      <vt:lpstr>Ad-hoc Basis for Further Extension</vt:lpstr>
      <vt:lpstr>Challenges</vt:lpstr>
      <vt:lpstr>Conclusions</vt:lpstr>
    </vt:vector>
  </TitlesOfParts>
  <Manager/>
  <Company>ESA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EKSE: A Command Line Interface for EGS-CC based Systems</dc:title>
  <dc:subject>EKSE: A Command Line Interface for EGS-CC based Systems</dc:subject>
  <dc:creator>Tom Moya Schiller</dc:creator>
  <cp:keywords/>
  <dc:description/>
  <cp:lastModifiedBy>Moyaccercchi</cp:lastModifiedBy>
  <cp:revision>83</cp:revision>
  <cp:lastPrinted>2008-08-26T16:26:23Z</cp:lastPrinted>
  <dcterms:created xsi:type="dcterms:W3CDTF">2018-05-14T14:23:53Z</dcterms:created>
  <dcterms:modified xsi:type="dcterms:W3CDTF">2018-05-26T09:42:33Z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Tom Moya Schiller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2018-05-27T22:00:00Z</vt:filetime>
  </property>
  <property fmtid="{D5CDD505-2E9C-101B-9397-08002B2CF9AE}" pid="30" name="Organisational_x0020_entity">
    <vt:lpwstr/>
  </property>
</Properties>
</file>